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2"/>
  </p:notesMasterIdLst>
  <p:handoutMasterIdLst>
    <p:handoutMasterId r:id="rId23"/>
  </p:handoutMasterIdLst>
  <p:sldIdLst>
    <p:sldId id="279" r:id="rId2"/>
    <p:sldId id="257" r:id="rId3"/>
    <p:sldId id="260" r:id="rId4"/>
    <p:sldId id="270" r:id="rId5"/>
    <p:sldId id="265" r:id="rId6"/>
    <p:sldId id="299" r:id="rId7"/>
    <p:sldId id="292" r:id="rId8"/>
    <p:sldId id="287" r:id="rId9"/>
    <p:sldId id="305" r:id="rId10"/>
    <p:sldId id="304" r:id="rId11"/>
    <p:sldId id="288" r:id="rId12"/>
    <p:sldId id="289" r:id="rId13"/>
    <p:sldId id="301" r:id="rId14"/>
    <p:sldId id="267" r:id="rId15"/>
    <p:sldId id="306" r:id="rId16"/>
    <p:sldId id="290" r:id="rId17"/>
    <p:sldId id="296" r:id="rId18"/>
    <p:sldId id="303" r:id="rId19"/>
    <p:sldId id="291" r:id="rId20"/>
    <p:sldId id="278" r:id="rId21"/>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B9C"/>
    <a:srgbClr val="B125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9787" autoAdjust="0"/>
    <p:restoredTop sz="99857" autoAdjust="0"/>
  </p:normalViewPr>
  <p:slideViewPr>
    <p:cSldViewPr>
      <p:cViewPr>
        <p:scale>
          <a:sx n="90" d="100"/>
          <a:sy n="90" d="100"/>
        </p:scale>
        <p:origin x="-2088"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2724"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6996F7-3B2F-43FD-B170-54D09C088AF5}" type="doc">
      <dgm:prSet loTypeId="urn:microsoft.com/office/officeart/2005/8/layout/vList3#1" loCatId="list" qsTypeId="urn:microsoft.com/office/officeart/2005/8/quickstyle/simple4" qsCatId="simple" csTypeId="urn:microsoft.com/office/officeart/2005/8/colors/accent1_1" csCatId="accent1" phldr="1"/>
      <dgm:spPr/>
      <dgm:t>
        <a:bodyPr/>
        <a:lstStyle/>
        <a:p>
          <a:endParaRPr lang="en-US"/>
        </a:p>
      </dgm:t>
    </dgm:pt>
    <dgm:pt modelId="{2CCED7B1-9357-4823-96D4-92604C041495}">
      <dgm:prSet phldrT="[Text]" custT="1"/>
      <dgm:spPr/>
      <dgm:t>
        <a:bodyPr/>
        <a:lstStyle/>
        <a:p>
          <a:pPr marL="171450" indent="0" algn="l"/>
          <a:r>
            <a:rPr lang="en-US" sz="1800" b="1" dirty="0" smtClean="0">
              <a:latin typeface="Calibri" pitchFamily="34" charset="0"/>
            </a:rPr>
            <a:t>Choose not to service chronic pain patients</a:t>
          </a:r>
          <a:endParaRPr lang="en-US" sz="1800" dirty="0" smtClean="0">
            <a:latin typeface="Calibri" pitchFamily="34" charset="0"/>
          </a:endParaRPr>
        </a:p>
        <a:p>
          <a:pPr marL="635000" indent="-236538" algn="l"/>
          <a:r>
            <a:rPr lang="en-US" sz="1400" b="0" dirty="0" smtClean="0">
              <a:latin typeface="Calibri" pitchFamily="34" charset="0"/>
            </a:rPr>
            <a:t>1.  To avoid bearing personal liability</a:t>
          </a:r>
        </a:p>
        <a:p>
          <a:pPr marL="635000" indent="-236538" algn="l"/>
          <a:r>
            <a:rPr lang="en-US" sz="1400" b="0" dirty="0" smtClean="0">
              <a:latin typeface="Calibri" pitchFamily="34" charset="0"/>
            </a:rPr>
            <a:t>2.  Chronic pain medications are targeted for theft</a:t>
          </a:r>
        </a:p>
        <a:p>
          <a:pPr marL="635000" indent="-236538" algn="l"/>
          <a:r>
            <a:rPr lang="en-US" sz="1400" b="0" dirty="0" smtClean="0">
              <a:latin typeface="Calibri" pitchFamily="34" charset="0"/>
            </a:rPr>
            <a:t>3.  Complex and intense scrutiny by the Drug Enforcement   Administration (“DEA”) of record keeping &amp; audit trail</a:t>
          </a:r>
        </a:p>
        <a:p>
          <a:pPr marL="635000" indent="-236538" algn="l"/>
          <a:r>
            <a:rPr lang="en-US" sz="1400" b="0" dirty="0" smtClean="0">
              <a:latin typeface="Calibri" pitchFamily="34" charset="0"/>
            </a:rPr>
            <a:t>4.  Key pain medicines are typically not adequately stocked – too burdensome</a:t>
          </a:r>
          <a:endParaRPr lang="en-US" sz="1400" b="0" dirty="0"/>
        </a:p>
      </dgm:t>
    </dgm:pt>
    <dgm:pt modelId="{C53A41BA-BA37-41D2-B5FF-53E614FECE89}" type="parTrans" cxnId="{3253E65B-5FB1-4D4F-980E-2E65DD1937F9}">
      <dgm:prSet/>
      <dgm:spPr/>
      <dgm:t>
        <a:bodyPr/>
        <a:lstStyle/>
        <a:p>
          <a:endParaRPr lang="en-US"/>
        </a:p>
      </dgm:t>
    </dgm:pt>
    <dgm:pt modelId="{404415A3-7363-493E-9065-3C3216E319E8}" type="sibTrans" cxnId="{3253E65B-5FB1-4D4F-980E-2E65DD1937F9}">
      <dgm:prSet/>
      <dgm:spPr/>
      <dgm:t>
        <a:bodyPr/>
        <a:lstStyle/>
        <a:p>
          <a:endParaRPr lang="en-US"/>
        </a:p>
      </dgm:t>
    </dgm:pt>
    <dgm:pt modelId="{A43657F8-6097-44B6-B231-862E6047D15B}">
      <dgm:prSet phldrT="[Text]"/>
      <dgm:spPr/>
      <dgm:t>
        <a:bodyPr/>
        <a:lstStyle/>
        <a:p>
          <a:pPr marL="0" indent="457200"/>
          <a:r>
            <a:rPr lang="en-US" b="1" dirty="0" smtClean="0">
              <a:latin typeface="Calibri" pitchFamily="34" charset="0"/>
            </a:rPr>
            <a:t>Increasingly looking for a </a:t>
          </a:r>
          <a:r>
            <a:rPr lang="en-US" b="1" u="sng" dirty="0" smtClean="0">
              <a:latin typeface="Calibri" pitchFamily="34" charset="0"/>
            </a:rPr>
            <a:t>safer</a:t>
          </a:r>
          <a:r>
            <a:rPr lang="en-US" b="1" dirty="0" smtClean="0">
              <a:latin typeface="Calibri" pitchFamily="34" charset="0"/>
            </a:rPr>
            <a:t> alternative to retail pharmacies.  Inconvenienced by current pharmacy options</a:t>
          </a:r>
          <a:endParaRPr lang="en-US" dirty="0"/>
        </a:p>
      </dgm:t>
    </dgm:pt>
    <dgm:pt modelId="{AED33394-196D-4A34-B4F2-A646083B3DDB}" type="parTrans" cxnId="{4C1A0030-2126-49CF-B730-1DD9E20DAF10}">
      <dgm:prSet/>
      <dgm:spPr/>
      <dgm:t>
        <a:bodyPr/>
        <a:lstStyle/>
        <a:p>
          <a:endParaRPr lang="en-US"/>
        </a:p>
      </dgm:t>
    </dgm:pt>
    <dgm:pt modelId="{E165C43F-81F5-459D-9F2B-04D929BFF9EF}" type="sibTrans" cxnId="{4C1A0030-2126-49CF-B730-1DD9E20DAF10}">
      <dgm:prSet/>
      <dgm:spPr/>
      <dgm:t>
        <a:bodyPr/>
        <a:lstStyle/>
        <a:p>
          <a:endParaRPr lang="en-US"/>
        </a:p>
      </dgm:t>
    </dgm:pt>
    <dgm:pt modelId="{E86ADDA4-447B-4FC0-9CBD-507CF2BFEDAE}">
      <dgm:prSet/>
      <dgm:spPr/>
      <dgm:t>
        <a:bodyPr/>
        <a:lstStyle/>
        <a:p>
          <a:pPr marL="287338" indent="0" algn="l"/>
          <a:r>
            <a:rPr lang="en-US" b="1" dirty="0" smtClean="0">
              <a:latin typeface="Calibri" pitchFamily="34" charset="0"/>
            </a:rPr>
            <a:t>Increasingly pressuring physicians and wholesalers to ensure prescriptions are being dispensed with appropriate oversight/controls</a:t>
          </a:r>
          <a:endParaRPr lang="en-US" b="1" dirty="0"/>
        </a:p>
      </dgm:t>
    </dgm:pt>
    <dgm:pt modelId="{F77181C0-97D3-4C12-8AFF-59FBC10F6FE7}" type="parTrans" cxnId="{909AFD49-173E-4BC8-BE94-9D29CF6CB8B1}">
      <dgm:prSet/>
      <dgm:spPr/>
      <dgm:t>
        <a:bodyPr/>
        <a:lstStyle/>
        <a:p>
          <a:endParaRPr lang="en-US"/>
        </a:p>
      </dgm:t>
    </dgm:pt>
    <dgm:pt modelId="{16B6D9EF-9A96-4B7A-AA86-188FD43AA8A2}" type="sibTrans" cxnId="{909AFD49-173E-4BC8-BE94-9D29CF6CB8B1}">
      <dgm:prSet/>
      <dgm:spPr/>
      <dgm:t>
        <a:bodyPr/>
        <a:lstStyle/>
        <a:p>
          <a:endParaRPr lang="en-US"/>
        </a:p>
      </dgm:t>
    </dgm:pt>
    <dgm:pt modelId="{9F472E11-F248-440D-91B7-DC0912378CC4}" type="pres">
      <dgm:prSet presAssocID="{966996F7-3B2F-43FD-B170-54D09C088AF5}" presName="linearFlow" presStyleCnt="0">
        <dgm:presLayoutVars>
          <dgm:dir/>
          <dgm:resizeHandles val="exact"/>
        </dgm:presLayoutVars>
      </dgm:prSet>
      <dgm:spPr/>
      <dgm:t>
        <a:bodyPr/>
        <a:lstStyle/>
        <a:p>
          <a:endParaRPr lang="en-US"/>
        </a:p>
      </dgm:t>
    </dgm:pt>
    <dgm:pt modelId="{A8896257-AE45-4DA1-85CA-747271F89511}" type="pres">
      <dgm:prSet presAssocID="{2CCED7B1-9357-4823-96D4-92604C041495}" presName="composite" presStyleCnt="0"/>
      <dgm:spPr/>
    </dgm:pt>
    <dgm:pt modelId="{6AC01109-8F00-4D81-A1A1-0B7BF8AA4C40}" type="pres">
      <dgm:prSet presAssocID="{2CCED7B1-9357-4823-96D4-92604C041495}" presName="imgShp" presStyleLbl="fgImgPlace1" presStyleIdx="0" presStyleCnt="3" custScaleX="180742" custScaleY="103465"/>
      <dgm:spPr/>
    </dgm:pt>
    <dgm:pt modelId="{E1637670-30FD-4414-8CBC-B373651DA75A}" type="pres">
      <dgm:prSet presAssocID="{2CCED7B1-9357-4823-96D4-92604C041495}" presName="txShp" presStyleLbl="node1" presStyleIdx="0" presStyleCnt="3" custScaleX="101253" custScaleY="169291">
        <dgm:presLayoutVars>
          <dgm:bulletEnabled val="1"/>
        </dgm:presLayoutVars>
      </dgm:prSet>
      <dgm:spPr/>
      <dgm:t>
        <a:bodyPr/>
        <a:lstStyle/>
        <a:p>
          <a:endParaRPr lang="en-US"/>
        </a:p>
      </dgm:t>
    </dgm:pt>
    <dgm:pt modelId="{AEADB85A-100C-41BF-9887-881B4C1E816B}" type="pres">
      <dgm:prSet presAssocID="{404415A3-7363-493E-9065-3C3216E319E8}" presName="spacing" presStyleCnt="0"/>
      <dgm:spPr/>
    </dgm:pt>
    <dgm:pt modelId="{9CF7C8B8-5A99-4224-B115-6296232B32CD}" type="pres">
      <dgm:prSet presAssocID="{A43657F8-6097-44B6-B231-862E6047D15B}" presName="composite" presStyleCnt="0"/>
      <dgm:spPr/>
    </dgm:pt>
    <dgm:pt modelId="{CD054220-8A3D-4B75-9B53-56AA2EDD4E19}" type="pres">
      <dgm:prSet presAssocID="{A43657F8-6097-44B6-B231-862E6047D15B}" presName="imgShp" presStyleLbl="fgImgPlace1" presStyleIdx="1" presStyleCnt="3" custScaleX="181751" custScaleY="100732"/>
      <dgm:spPr/>
    </dgm:pt>
    <dgm:pt modelId="{8459FD54-778A-49C4-943E-7E0D27BFF4B0}" type="pres">
      <dgm:prSet presAssocID="{A43657F8-6097-44B6-B231-862E6047D15B}" presName="txShp" presStyleLbl="node1" presStyleIdx="1" presStyleCnt="3" custScaleY="44329">
        <dgm:presLayoutVars>
          <dgm:bulletEnabled val="1"/>
        </dgm:presLayoutVars>
      </dgm:prSet>
      <dgm:spPr/>
      <dgm:t>
        <a:bodyPr/>
        <a:lstStyle/>
        <a:p>
          <a:endParaRPr lang="en-US"/>
        </a:p>
      </dgm:t>
    </dgm:pt>
    <dgm:pt modelId="{CBE604E8-4222-4429-ADB2-5F3D5D7F0375}" type="pres">
      <dgm:prSet presAssocID="{E165C43F-81F5-459D-9F2B-04D929BFF9EF}" presName="spacing" presStyleCnt="0"/>
      <dgm:spPr/>
    </dgm:pt>
    <dgm:pt modelId="{BEEF9F77-441C-4EC3-A05B-6DB41E3F74F5}" type="pres">
      <dgm:prSet presAssocID="{E86ADDA4-447B-4FC0-9CBD-507CF2BFEDAE}" presName="composite" presStyleCnt="0"/>
      <dgm:spPr/>
    </dgm:pt>
    <dgm:pt modelId="{C3080C35-B182-4182-B23E-46AA89A7740B}" type="pres">
      <dgm:prSet presAssocID="{E86ADDA4-447B-4FC0-9CBD-507CF2BFEDAE}" presName="imgShp" presStyleLbl="fgImgPlace1" presStyleIdx="2" presStyleCnt="3" custScaleX="181970" custScaleY="100702"/>
      <dgm:spPr/>
    </dgm:pt>
    <dgm:pt modelId="{9DCC33A7-A389-4C31-9EA5-0320BBC2C4AE}" type="pres">
      <dgm:prSet presAssocID="{E86ADDA4-447B-4FC0-9CBD-507CF2BFEDAE}" presName="txShp" presStyleLbl="node1" presStyleIdx="2" presStyleCnt="3" custScaleY="108339">
        <dgm:presLayoutVars>
          <dgm:bulletEnabled val="1"/>
        </dgm:presLayoutVars>
      </dgm:prSet>
      <dgm:spPr/>
      <dgm:t>
        <a:bodyPr/>
        <a:lstStyle/>
        <a:p>
          <a:endParaRPr lang="en-US"/>
        </a:p>
      </dgm:t>
    </dgm:pt>
  </dgm:ptLst>
  <dgm:cxnLst>
    <dgm:cxn modelId="{88CB8181-3390-46E8-A19B-B3844B8BF52E}" type="presOf" srcId="{A43657F8-6097-44B6-B231-862E6047D15B}" destId="{8459FD54-778A-49C4-943E-7E0D27BFF4B0}" srcOrd="0" destOrd="0" presId="urn:microsoft.com/office/officeart/2005/8/layout/vList3#1"/>
    <dgm:cxn modelId="{885A12EA-48EE-481A-BE56-E7FC9B086CAD}" type="presOf" srcId="{E86ADDA4-447B-4FC0-9CBD-507CF2BFEDAE}" destId="{9DCC33A7-A389-4C31-9EA5-0320BBC2C4AE}" srcOrd="0" destOrd="0" presId="urn:microsoft.com/office/officeart/2005/8/layout/vList3#1"/>
    <dgm:cxn modelId="{4C1A0030-2126-49CF-B730-1DD9E20DAF10}" srcId="{966996F7-3B2F-43FD-B170-54D09C088AF5}" destId="{A43657F8-6097-44B6-B231-862E6047D15B}" srcOrd="1" destOrd="0" parTransId="{AED33394-196D-4A34-B4F2-A646083B3DDB}" sibTransId="{E165C43F-81F5-459D-9F2B-04D929BFF9EF}"/>
    <dgm:cxn modelId="{3253E65B-5FB1-4D4F-980E-2E65DD1937F9}" srcId="{966996F7-3B2F-43FD-B170-54D09C088AF5}" destId="{2CCED7B1-9357-4823-96D4-92604C041495}" srcOrd="0" destOrd="0" parTransId="{C53A41BA-BA37-41D2-B5FF-53E614FECE89}" sibTransId="{404415A3-7363-493E-9065-3C3216E319E8}"/>
    <dgm:cxn modelId="{963D083B-6F66-4ABF-90DA-515E8534C43E}" type="presOf" srcId="{2CCED7B1-9357-4823-96D4-92604C041495}" destId="{E1637670-30FD-4414-8CBC-B373651DA75A}" srcOrd="0" destOrd="0" presId="urn:microsoft.com/office/officeart/2005/8/layout/vList3#1"/>
    <dgm:cxn modelId="{04A83856-142F-4727-A1E4-134C4DE95515}" type="presOf" srcId="{966996F7-3B2F-43FD-B170-54D09C088AF5}" destId="{9F472E11-F248-440D-91B7-DC0912378CC4}" srcOrd="0" destOrd="0" presId="urn:microsoft.com/office/officeart/2005/8/layout/vList3#1"/>
    <dgm:cxn modelId="{909AFD49-173E-4BC8-BE94-9D29CF6CB8B1}" srcId="{966996F7-3B2F-43FD-B170-54D09C088AF5}" destId="{E86ADDA4-447B-4FC0-9CBD-507CF2BFEDAE}" srcOrd="2" destOrd="0" parTransId="{F77181C0-97D3-4C12-8AFF-59FBC10F6FE7}" sibTransId="{16B6D9EF-9A96-4B7A-AA86-188FD43AA8A2}"/>
    <dgm:cxn modelId="{2251BBE3-5C18-4633-AFB8-A028E8119BDA}" type="presParOf" srcId="{9F472E11-F248-440D-91B7-DC0912378CC4}" destId="{A8896257-AE45-4DA1-85CA-747271F89511}" srcOrd="0" destOrd="0" presId="urn:microsoft.com/office/officeart/2005/8/layout/vList3#1"/>
    <dgm:cxn modelId="{442FC473-829E-49B3-9A88-15CFC0E923B0}" type="presParOf" srcId="{A8896257-AE45-4DA1-85CA-747271F89511}" destId="{6AC01109-8F00-4D81-A1A1-0B7BF8AA4C40}" srcOrd="0" destOrd="0" presId="urn:microsoft.com/office/officeart/2005/8/layout/vList3#1"/>
    <dgm:cxn modelId="{2E139423-25DA-470E-8D5B-E35E62DEF7BD}" type="presParOf" srcId="{A8896257-AE45-4DA1-85CA-747271F89511}" destId="{E1637670-30FD-4414-8CBC-B373651DA75A}" srcOrd="1" destOrd="0" presId="urn:microsoft.com/office/officeart/2005/8/layout/vList3#1"/>
    <dgm:cxn modelId="{4C75BECB-3349-4C88-8477-660F08D809DF}" type="presParOf" srcId="{9F472E11-F248-440D-91B7-DC0912378CC4}" destId="{AEADB85A-100C-41BF-9887-881B4C1E816B}" srcOrd="1" destOrd="0" presId="urn:microsoft.com/office/officeart/2005/8/layout/vList3#1"/>
    <dgm:cxn modelId="{BF94BD80-00B5-4316-A1E7-4B3D34220A77}" type="presParOf" srcId="{9F472E11-F248-440D-91B7-DC0912378CC4}" destId="{9CF7C8B8-5A99-4224-B115-6296232B32CD}" srcOrd="2" destOrd="0" presId="urn:microsoft.com/office/officeart/2005/8/layout/vList3#1"/>
    <dgm:cxn modelId="{C5EE35AC-1615-42B8-A2B5-E3E016A7DD02}" type="presParOf" srcId="{9CF7C8B8-5A99-4224-B115-6296232B32CD}" destId="{CD054220-8A3D-4B75-9B53-56AA2EDD4E19}" srcOrd="0" destOrd="0" presId="urn:microsoft.com/office/officeart/2005/8/layout/vList3#1"/>
    <dgm:cxn modelId="{43664396-08A6-484A-9FC5-69A9C51143E0}" type="presParOf" srcId="{9CF7C8B8-5A99-4224-B115-6296232B32CD}" destId="{8459FD54-778A-49C4-943E-7E0D27BFF4B0}" srcOrd="1" destOrd="0" presId="urn:microsoft.com/office/officeart/2005/8/layout/vList3#1"/>
    <dgm:cxn modelId="{132D256A-0453-40F9-9F34-9D91AA67B489}" type="presParOf" srcId="{9F472E11-F248-440D-91B7-DC0912378CC4}" destId="{CBE604E8-4222-4429-ADB2-5F3D5D7F0375}" srcOrd="3" destOrd="0" presId="urn:microsoft.com/office/officeart/2005/8/layout/vList3#1"/>
    <dgm:cxn modelId="{48C25BB7-079C-41AF-BF50-B9EA47F7FB3E}" type="presParOf" srcId="{9F472E11-F248-440D-91B7-DC0912378CC4}" destId="{BEEF9F77-441C-4EC3-A05B-6DB41E3F74F5}" srcOrd="4" destOrd="0" presId="urn:microsoft.com/office/officeart/2005/8/layout/vList3#1"/>
    <dgm:cxn modelId="{30FE93B4-6CAF-48E2-B0AB-7A6625E481CC}" type="presParOf" srcId="{BEEF9F77-441C-4EC3-A05B-6DB41E3F74F5}" destId="{C3080C35-B182-4182-B23E-46AA89A7740B}" srcOrd="0" destOrd="0" presId="urn:microsoft.com/office/officeart/2005/8/layout/vList3#1"/>
    <dgm:cxn modelId="{14E947B8-9D33-406D-824B-68218D55D64F}" type="presParOf" srcId="{BEEF9F77-441C-4EC3-A05B-6DB41E3F74F5}" destId="{9DCC33A7-A389-4C31-9EA5-0320BBC2C4AE}"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235898-8C8B-AB47-9CA1-E7DA1C34BF04}" type="doc">
      <dgm:prSet loTypeId="urn:microsoft.com/office/officeart/2005/8/layout/venn2" loCatId="" qsTypeId="urn:microsoft.com/office/officeart/2005/8/quickstyle/simple4" qsCatId="simple" csTypeId="urn:microsoft.com/office/officeart/2005/8/colors/colorful2" csCatId="colorful" phldr="1"/>
      <dgm:spPr/>
      <dgm:t>
        <a:bodyPr/>
        <a:lstStyle/>
        <a:p>
          <a:endParaRPr lang="en-US"/>
        </a:p>
      </dgm:t>
    </dgm:pt>
    <dgm:pt modelId="{5F70C11E-C812-1E42-8EAB-C5F59A81C8F6}">
      <dgm:prSet phldrT="[Text]"/>
      <dgm:spPr/>
      <dgm:t>
        <a:bodyPr/>
        <a:lstStyle/>
        <a:p>
          <a:r>
            <a:rPr lang="en-US" dirty="0" smtClean="0"/>
            <a:t>Patients</a:t>
          </a:r>
          <a:endParaRPr lang="en-US" dirty="0"/>
        </a:p>
      </dgm:t>
    </dgm:pt>
    <dgm:pt modelId="{6AF80ED4-2B2D-ED49-A42E-F0FB402F932C}" type="parTrans" cxnId="{411698AD-B3F5-064A-A6B4-923FADB402DA}">
      <dgm:prSet/>
      <dgm:spPr/>
      <dgm:t>
        <a:bodyPr/>
        <a:lstStyle/>
        <a:p>
          <a:endParaRPr lang="en-US"/>
        </a:p>
      </dgm:t>
    </dgm:pt>
    <dgm:pt modelId="{586DF5EE-492F-3C43-8B3A-940F62A21AE7}" type="sibTrans" cxnId="{411698AD-B3F5-064A-A6B4-923FADB402DA}">
      <dgm:prSet/>
      <dgm:spPr/>
      <dgm:t>
        <a:bodyPr/>
        <a:lstStyle/>
        <a:p>
          <a:endParaRPr lang="en-US"/>
        </a:p>
      </dgm:t>
    </dgm:pt>
    <dgm:pt modelId="{3DF4C19A-318A-124E-B628-DDF6E49D80F7}">
      <dgm:prSet phldrT="[Text]"/>
      <dgm:spPr/>
      <dgm:t>
        <a:bodyPr/>
        <a:lstStyle/>
        <a:p>
          <a:r>
            <a:rPr lang="en-US" b="1" u="sng" dirty="0" smtClean="0"/>
            <a:t>Physicians</a:t>
          </a:r>
          <a:endParaRPr lang="en-US" b="1" u="sng" dirty="0"/>
        </a:p>
      </dgm:t>
    </dgm:pt>
    <dgm:pt modelId="{9D6FD855-CAD3-674A-96CA-2DE6354717C7}" type="parTrans" cxnId="{A4D063E9-C1E4-EA4D-96A9-9BAB0FB79F4B}">
      <dgm:prSet/>
      <dgm:spPr/>
      <dgm:t>
        <a:bodyPr/>
        <a:lstStyle/>
        <a:p>
          <a:endParaRPr lang="en-US"/>
        </a:p>
      </dgm:t>
    </dgm:pt>
    <dgm:pt modelId="{5AEC8ED7-BB69-F74C-8C13-DDCB7DF40458}" type="sibTrans" cxnId="{A4D063E9-C1E4-EA4D-96A9-9BAB0FB79F4B}">
      <dgm:prSet/>
      <dgm:spPr/>
      <dgm:t>
        <a:bodyPr/>
        <a:lstStyle/>
        <a:p>
          <a:endParaRPr lang="en-US"/>
        </a:p>
      </dgm:t>
    </dgm:pt>
    <dgm:pt modelId="{0465E38A-3DD4-054C-9E3E-E1C549270886}">
      <dgm:prSet phldrT="[Text]"/>
      <dgm:spPr/>
      <dgm:t>
        <a:bodyPr/>
        <a:lstStyle/>
        <a:p>
          <a:r>
            <a:rPr lang="en-US" dirty="0" smtClean="0"/>
            <a:t>Assured Pharmacy</a:t>
          </a:r>
          <a:endParaRPr lang="en-US" dirty="0"/>
        </a:p>
      </dgm:t>
    </dgm:pt>
    <dgm:pt modelId="{7E75BB93-82FE-0540-B79A-E957005CA961}" type="parTrans" cxnId="{24248FC7-7E39-E547-A7C0-5399F5875A66}">
      <dgm:prSet/>
      <dgm:spPr/>
      <dgm:t>
        <a:bodyPr/>
        <a:lstStyle/>
        <a:p>
          <a:endParaRPr lang="en-US"/>
        </a:p>
      </dgm:t>
    </dgm:pt>
    <dgm:pt modelId="{5D5691F5-D15F-DB4E-BDBE-531F4C5967AF}" type="sibTrans" cxnId="{24248FC7-7E39-E547-A7C0-5399F5875A66}">
      <dgm:prSet/>
      <dgm:spPr/>
      <dgm:t>
        <a:bodyPr/>
        <a:lstStyle/>
        <a:p>
          <a:endParaRPr lang="en-US"/>
        </a:p>
      </dgm:t>
    </dgm:pt>
    <dgm:pt modelId="{D6BD90D2-DCAD-7848-8D1D-64281FB2176F}" type="pres">
      <dgm:prSet presAssocID="{14235898-8C8B-AB47-9CA1-E7DA1C34BF04}" presName="Name0" presStyleCnt="0">
        <dgm:presLayoutVars>
          <dgm:chMax val="7"/>
          <dgm:resizeHandles val="exact"/>
        </dgm:presLayoutVars>
      </dgm:prSet>
      <dgm:spPr/>
      <dgm:t>
        <a:bodyPr/>
        <a:lstStyle/>
        <a:p>
          <a:endParaRPr lang="en-US"/>
        </a:p>
      </dgm:t>
    </dgm:pt>
    <dgm:pt modelId="{07C64F42-2F08-B740-9E3D-FE63655DCEB5}" type="pres">
      <dgm:prSet presAssocID="{14235898-8C8B-AB47-9CA1-E7DA1C34BF04}" presName="comp1" presStyleCnt="0"/>
      <dgm:spPr/>
      <dgm:t>
        <a:bodyPr/>
        <a:lstStyle/>
        <a:p>
          <a:endParaRPr lang="en-US"/>
        </a:p>
      </dgm:t>
    </dgm:pt>
    <dgm:pt modelId="{8A11D5B6-DA1E-FE48-88B2-F508188AE67A}" type="pres">
      <dgm:prSet presAssocID="{14235898-8C8B-AB47-9CA1-E7DA1C34BF04}" presName="circle1" presStyleLbl="node1" presStyleIdx="0" presStyleCnt="3"/>
      <dgm:spPr/>
      <dgm:t>
        <a:bodyPr/>
        <a:lstStyle/>
        <a:p>
          <a:endParaRPr lang="en-US"/>
        </a:p>
      </dgm:t>
    </dgm:pt>
    <dgm:pt modelId="{08FF11CA-804F-F446-8668-4E5968E78D68}" type="pres">
      <dgm:prSet presAssocID="{14235898-8C8B-AB47-9CA1-E7DA1C34BF04}" presName="c1text" presStyleLbl="node1" presStyleIdx="0" presStyleCnt="3">
        <dgm:presLayoutVars>
          <dgm:bulletEnabled val="1"/>
        </dgm:presLayoutVars>
      </dgm:prSet>
      <dgm:spPr/>
      <dgm:t>
        <a:bodyPr/>
        <a:lstStyle/>
        <a:p>
          <a:endParaRPr lang="en-US"/>
        </a:p>
      </dgm:t>
    </dgm:pt>
    <dgm:pt modelId="{53085BFA-56DA-0048-AF0C-A37D62600CFC}" type="pres">
      <dgm:prSet presAssocID="{14235898-8C8B-AB47-9CA1-E7DA1C34BF04}" presName="comp2" presStyleCnt="0"/>
      <dgm:spPr/>
      <dgm:t>
        <a:bodyPr/>
        <a:lstStyle/>
        <a:p>
          <a:endParaRPr lang="en-US"/>
        </a:p>
      </dgm:t>
    </dgm:pt>
    <dgm:pt modelId="{0E23B583-310F-304A-8049-61B05EBA3272}" type="pres">
      <dgm:prSet presAssocID="{14235898-8C8B-AB47-9CA1-E7DA1C34BF04}" presName="circle2" presStyleLbl="node1" presStyleIdx="1" presStyleCnt="3"/>
      <dgm:spPr/>
      <dgm:t>
        <a:bodyPr/>
        <a:lstStyle/>
        <a:p>
          <a:endParaRPr lang="en-US"/>
        </a:p>
      </dgm:t>
    </dgm:pt>
    <dgm:pt modelId="{8E7AC79C-E825-7141-BAD5-092F35A52508}" type="pres">
      <dgm:prSet presAssocID="{14235898-8C8B-AB47-9CA1-E7DA1C34BF04}" presName="c2text" presStyleLbl="node1" presStyleIdx="1" presStyleCnt="3">
        <dgm:presLayoutVars>
          <dgm:bulletEnabled val="1"/>
        </dgm:presLayoutVars>
      </dgm:prSet>
      <dgm:spPr/>
      <dgm:t>
        <a:bodyPr/>
        <a:lstStyle/>
        <a:p>
          <a:endParaRPr lang="en-US"/>
        </a:p>
      </dgm:t>
    </dgm:pt>
    <dgm:pt modelId="{8922976A-27F4-5041-BB4E-DAEE72F0FA25}" type="pres">
      <dgm:prSet presAssocID="{14235898-8C8B-AB47-9CA1-E7DA1C34BF04}" presName="comp3" presStyleCnt="0"/>
      <dgm:spPr/>
      <dgm:t>
        <a:bodyPr/>
        <a:lstStyle/>
        <a:p>
          <a:endParaRPr lang="en-US"/>
        </a:p>
      </dgm:t>
    </dgm:pt>
    <dgm:pt modelId="{0DF18D81-AE4B-594C-9969-DF1E37623E0D}" type="pres">
      <dgm:prSet presAssocID="{14235898-8C8B-AB47-9CA1-E7DA1C34BF04}" presName="circle3" presStyleLbl="node1" presStyleIdx="2" presStyleCnt="3"/>
      <dgm:spPr/>
      <dgm:t>
        <a:bodyPr/>
        <a:lstStyle/>
        <a:p>
          <a:endParaRPr lang="en-US"/>
        </a:p>
      </dgm:t>
    </dgm:pt>
    <dgm:pt modelId="{B20FFF5D-5C42-034B-8DAD-49A5915BE578}" type="pres">
      <dgm:prSet presAssocID="{14235898-8C8B-AB47-9CA1-E7DA1C34BF04}" presName="c3text" presStyleLbl="node1" presStyleIdx="2" presStyleCnt="3">
        <dgm:presLayoutVars>
          <dgm:bulletEnabled val="1"/>
        </dgm:presLayoutVars>
      </dgm:prSet>
      <dgm:spPr/>
      <dgm:t>
        <a:bodyPr/>
        <a:lstStyle/>
        <a:p>
          <a:endParaRPr lang="en-US"/>
        </a:p>
      </dgm:t>
    </dgm:pt>
  </dgm:ptLst>
  <dgm:cxnLst>
    <dgm:cxn modelId="{19A2F10B-2AED-CC49-9796-1E0A4B79EC6D}" type="presOf" srcId="{5F70C11E-C812-1E42-8EAB-C5F59A81C8F6}" destId="{8A11D5B6-DA1E-FE48-88B2-F508188AE67A}" srcOrd="0" destOrd="0" presId="urn:microsoft.com/office/officeart/2005/8/layout/venn2"/>
    <dgm:cxn modelId="{68F1538E-7783-8D44-A380-FD5656CABAA2}" type="presOf" srcId="{3DF4C19A-318A-124E-B628-DDF6E49D80F7}" destId="{8E7AC79C-E825-7141-BAD5-092F35A52508}" srcOrd="1" destOrd="0" presId="urn:microsoft.com/office/officeart/2005/8/layout/venn2"/>
    <dgm:cxn modelId="{24248FC7-7E39-E547-A7C0-5399F5875A66}" srcId="{14235898-8C8B-AB47-9CA1-E7DA1C34BF04}" destId="{0465E38A-3DD4-054C-9E3E-E1C549270886}" srcOrd="2" destOrd="0" parTransId="{7E75BB93-82FE-0540-B79A-E957005CA961}" sibTransId="{5D5691F5-D15F-DB4E-BDBE-531F4C5967AF}"/>
    <dgm:cxn modelId="{A4D063E9-C1E4-EA4D-96A9-9BAB0FB79F4B}" srcId="{14235898-8C8B-AB47-9CA1-E7DA1C34BF04}" destId="{3DF4C19A-318A-124E-B628-DDF6E49D80F7}" srcOrd="1" destOrd="0" parTransId="{9D6FD855-CAD3-674A-96CA-2DE6354717C7}" sibTransId="{5AEC8ED7-BB69-F74C-8C13-DDCB7DF40458}"/>
    <dgm:cxn modelId="{BA6474BE-D973-8743-8F2F-40ACE174E4D6}" type="presOf" srcId="{14235898-8C8B-AB47-9CA1-E7DA1C34BF04}" destId="{D6BD90D2-DCAD-7848-8D1D-64281FB2176F}" srcOrd="0" destOrd="0" presId="urn:microsoft.com/office/officeart/2005/8/layout/venn2"/>
    <dgm:cxn modelId="{30DF318A-4E3E-8546-A87F-53D2B5D33BBC}" type="presOf" srcId="{5F70C11E-C812-1E42-8EAB-C5F59A81C8F6}" destId="{08FF11CA-804F-F446-8668-4E5968E78D68}" srcOrd="1" destOrd="0" presId="urn:microsoft.com/office/officeart/2005/8/layout/venn2"/>
    <dgm:cxn modelId="{1D943B31-E2A6-914C-B635-D5396E8726E6}" type="presOf" srcId="{3DF4C19A-318A-124E-B628-DDF6E49D80F7}" destId="{0E23B583-310F-304A-8049-61B05EBA3272}" srcOrd="0" destOrd="0" presId="urn:microsoft.com/office/officeart/2005/8/layout/venn2"/>
    <dgm:cxn modelId="{BAA5547F-E210-E54F-B84C-383C71B9E837}" type="presOf" srcId="{0465E38A-3DD4-054C-9E3E-E1C549270886}" destId="{0DF18D81-AE4B-594C-9969-DF1E37623E0D}" srcOrd="0" destOrd="0" presId="urn:microsoft.com/office/officeart/2005/8/layout/venn2"/>
    <dgm:cxn modelId="{EF47FAE5-826A-8D45-B335-D278BF98CD34}" type="presOf" srcId="{0465E38A-3DD4-054C-9E3E-E1C549270886}" destId="{B20FFF5D-5C42-034B-8DAD-49A5915BE578}" srcOrd="1" destOrd="0" presId="urn:microsoft.com/office/officeart/2005/8/layout/venn2"/>
    <dgm:cxn modelId="{411698AD-B3F5-064A-A6B4-923FADB402DA}" srcId="{14235898-8C8B-AB47-9CA1-E7DA1C34BF04}" destId="{5F70C11E-C812-1E42-8EAB-C5F59A81C8F6}" srcOrd="0" destOrd="0" parTransId="{6AF80ED4-2B2D-ED49-A42E-F0FB402F932C}" sibTransId="{586DF5EE-492F-3C43-8B3A-940F62A21AE7}"/>
    <dgm:cxn modelId="{4F738A9D-FEB0-FA46-93C6-B8748C99CB5D}" type="presParOf" srcId="{D6BD90D2-DCAD-7848-8D1D-64281FB2176F}" destId="{07C64F42-2F08-B740-9E3D-FE63655DCEB5}" srcOrd="0" destOrd="0" presId="urn:microsoft.com/office/officeart/2005/8/layout/venn2"/>
    <dgm:cxn modelId="{554DFA2E-3982-2E48-A101-7BF0AAFE582D}" type="presParOf" srcId="{07C64F42-2F08-B740-9E3D-FE63655DCEB5}" destId="{8A11D5B6-DA1E-FE48-88B2-F508188AE67A}" srcOrd="0" destOrd="0" presId="urn:microsoft.com/office/officeart/2005/8/layout/venn2"/>
    <dgm:cxn modelId="{27679DD8-BEF9-2D40-BF68-26742E4AF0D8}" type="presParOf" srcId="{07C64F42-2F08-B740-9E3D-FE63655DCEB5}" destId="{08FF11CA-804F-F446-8668-4E5968E78D68}" srcOrd="1" destOrd="0" presId="urn:microsoft.com/office/officeart/2005/8/layout/venn2"/>
    <dgm:cxn modelId="{00B514F1-4E66-7A40-AF51-2F2EEE452DD8}" type="presParOf" srcId="{D6BD90D2-DCAD-7848-8D1D-64281FB2176F}" destId="{53085BFA-56DA-0048-AF0C-A37D62600CFC}" srcOrd="1" destOrd="0" presId="urn:microsoft.com/office/officeart/2005/8/layout/venn2"/>
    <dgm:cxn modelId="{D1775533-12C3-8D47-91E3-DCBD011F5C53}" type="presParOf" srcId="{53085BFA-56DA-0048-AF0C-A37D62600CFC}" destId="{0E23B583-310F-304A-8049-61B05EBA3272}" srcOrd="0" destOrd="0" presId="urn:microsoft.com/office/officeart/2005/8/layout/venn2"/>
    <dgm:cxn modelId="{43EBA76D-2937-9B40-AF8F-9A0812BD28B8}" type="presParOf" srcId="{53085BFA-56DA-0048-AF0C-A37D62600CFC}" destId="{8E7AC79C-E825-7141-BAD5-092F35A52508}" srcOrd="1" destOrd="0" presId="urn:microsoft.com/office/officeart/2005/8/layout/venn2"/>
    <dgm:cxn modelId="{09A8F535-9714-4447-B17E-7EA17B9B316D}" type="presParOf" srcId="{D6BD90D2-DCAD-7848-8D1D-64281FB2176F}" destId="{8922976A-27F4-5041-BB4E-DAEE72F0FA25}" srcOrd="2" destOrd="0" presId="urn:microsoft.com/office/officeart/2005/8/layout/venn2"/>
    <dgm:cxn modelId="{019BEB4B-1E40-1C4E-B69C-B5EBCD0F8044}" type="presParOf" srcId="{8922976A-27F4-5041-BB4E-DAEE72F0FA25}" destId="{0DF18D81-AE4B-594C-9969-DF1E37623E0D}" srcOrd="0" destOrd="0" presId="urn:microsoft.com/office/officeart/2005/8/layout/venn2"/>
    <dgm:cxn modelId="{BD06A6D5-E2A5-174E-9D98-F14660B06513}" type="presParOf" srcId="{8922976A-27F4-5041-BB4E-DAEE72F0FA25}" destId="{B20FFF5D-5C42-034B-8DAD-49A5915BE578}"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235898-8C8B-AB47-9CA1-E7DA1C34BF04}" type="doc">
      <dgm:prSet loTypeId="urn:microsoft.com/office/officeart/2005/8/layout/venn2" loCatId="" qsTypeId="urn:microsoft.com/office/officeart/2005/8/quickstyle/simple4" qsCatId="simple" csTypeId="urn:microsoft.com/office/officeart/2005/8/colors/colorful2" csCatId="colorful" phldr="1"/>
      <dgm:spPr/>
      <dgm:t>
        <a:bodyPr/>
        <a:lstStyle/>
        <a:p>
          <a:endParaRPr lang="en-US"/>
        </a:p>
      </dgm:t>
    </dgm:pt>
    <dgm:pt modelId="{5F70C11E-C812-1E42-8EAB-C5F59A81C8F6}">
      <dgm:prSet phldrT="[Text]"/>
      <dgm:spPr/>
      <dgm:t>
        <a:bodyPr/>
        <a:lstStyle/>
        <a:p>
          <a:r>
            <a:rPr lang="en-US" dirty="0" smtClean="0"/>
            <a:t>Patients</a:t>
          </a:r>
          <a:endParaRPr lang="en-US" dirty="0"/>
        </a:p>
      </dgm:t>
    </dgm:pt>
    <dgm:pt modelId="{6AF80ED4-2B2D-ED49-A42E-F0FB402F932C}" type="parTrans" cxnId="{411698AD-B3F5-064A-A6B4-923FADB402DA}">
      <dgm:prSet/>
      <dgm:spPr/>
      <dgm:t>
        <a:bodyPr/>
        <a:lstStyle/>
        <a:p>
          <a:endParaRPr lang="en-US"/>
        </a:p>
      </dgm:t>
    </dgm:pt>
    <dgm:pt modelId="{586DF5EE-492F-3C43-8B3A-940F62A21AE7}" type="sibTrans" cxnId="{411698AD-B3F5-064A-A6B4-923FADB402DA}">
      <dgm:prSet/>
      <dgm:spPr/>
      <dgm:t>
        <a:bodyPr/>
        <a:lstStyle/>
        <a:p>
          <a:endParaRPr lang="en-US"/>
        </a:p>
      </dgm:t>
    </dgm:pt>
    <dgm:pt modelId="{3DF4C19A-318A-124E-B628-DDF6E49D80F7}">
      <dgm:prSet phldrT="[Text]"/>
      <dgm:spPr/>
      <dgm:t>
        <a:bodyPr/>
        <a:lstStyle/>
        <a:p>
          <a:r>
            <a:rPr lang="en-US" dirty="0" smtClean="0"/>
            <a:t>Physicians</a:t>
          </a:r>
          <a:endParaRPr lang="en-US" dirty="0"/>
        </a:p>
      </dgm:t>
    </dgm:pt>
    <dgm:pt modelId="{9D6FD855-CAD3-674A-96CA-2DE6354717C7}" type="parTrans" cxnId="{A4D063E9-C1E4-EA4D-96A9-9BAB0FB79F4B}">
      <dgm:prSet/>
      <dgm:spPr/>
      <dgm:t>
        <a:bodyPr/>
        <a:lstStyle/>
        <a:p>
          <a:endParaRPr lang="en-US"/>
        </a:p>
      </dgm:t>
    </dgm:pt>
    <dgm:pt modelId="{5AEC8ED7-BB69-F74C-8C13-DDCB7DF40458}" type="sibTrans" cxnId="{A4D063E9-C1E4-EA4D-96A9-9BAB0FB79F4B}">
      <dgm:prSet/>
      <dgm:spPr/>
      <dgm:t>
        <a:bodyPr/>
        <a:lstStyle/>
        <a:p>
          <a:endParaRPr lang="en-US"/>
        </a:p>
      </dgm:t>
    </dgm:pt>
    <dgm:pt modelId="{0465E38A-3DD4-054C-9E3E-E1C549270886}">
      <dgm:prSet phldrT="[Text]"/>
      <dgm:spPr/>
      <dgm:t>
        <a:bodyPr/>
        <a:lstStyle/>
        <a:p>
          <a:r>
            <a:rPr lang="en-US" dirty="0" smtClean="0"/>
            <a:t>Assured Pharmacy</a:t>
          </a:r>
          <a:endParaRPr lang="en-US" dirty="0"/>
        </a:p>
      </dgm:t>
    </dgm:pt>
    <dgm:pt modelId="{7E75BB93-82FE-0540-B79A-E957005CA961}" type="parTrans" cxnId="{24248FC7-7E39-E547-A7C0-5399F5875A66}">
      <dgm:prSet/>
      <dgm:spPr/>
      <dgm:t>
        <a:bodyPr/>
        <a:lstStyle/>
        <a:p>
          <a:endParaRPr lang="en-US"/>
        </a:p>
      </dgm:t>
    </dgm:pt>
    <dgm:pt modelId="{5D5691F5-D15F-DB4E-BDBE-531F4C5967AF}" type="sibTrans" cxnId="{24248FC7-7E39-E547-A7C0-5399F5875A66}">
      <dgm:prSet/>
      <dgm:spPr/>
      <dgm:t>
        <a:bodyPr/>
        <a:lstStyle/>
        <a:p>
          <a:endParaRPr lang="en-US"/>
        </a:p>
      </dgm:t>
    </dgm:pt>
    <dgm:pt modelId="{D6BD90D2-DCAD-7848-8D1D-64281FB2176F}" type="pres">
      <dgm:prSet presAssocID="{14235898-8C8B-AB47-9CA1-E7DA1C34BF04}" presName="Name0" presStyleCnt="0">
        <dgm:presLayoutVars>
          <dgm:chMax val="7"/>
          <dgm:resizeHandles val="exact"/>
        </dgm:presLayoutVars>
      </dgm:prSet>
      <dgm:spPr/>
      <dgm:t>
        <a:bodyPr/>
        <a:lstStyle/>
        <a:p>
          <a:endParaRPr lang="en-US"/>
        </a:p>
      </dgm:t>
    </dgm:pt>
    <dgm:pt modelId="{07C64F42-2F08-B740-9E3D-FE63655DCEB5}" type="pres">
      <dgm:prSet presAssocID="{14235898-8C8B-AB47-9CA1-E7DA1C34BF04}" presName="comp1" presStyleCnt="0"/>
      <dgm:spPr/>
      <dgm:t>
        <a:bodyPr/>
        <a:lstStyle/>
        <a:p>
          <a:endParaRPr lang="en-US"/>
        </a:p>
      </dgm:t>
    </dgm:pt>
    <dgm:pt modelId="{8A11D5B6-DA1E-FE48-88B2-F508188AE67A}" type="pres">
      <dgm:prSet presAssocID="{14235898-8C8B-AB47-9CA1-E7DA1C34BF04}" presName="circle1" presStyleLbl="node1" presStyleIdx="0" presStyleCnt="3"/>
      <dgm:spPr/>
      <dgm:t>
        <a:bodyPr/>
        <a:lstStyle/>
        <a:p>
          <a:endParaRPr lang="en-US"/>
        </a:p>
      </dgm:t>
    </dgm:pt>
    <dgm:pt modelId="{08FF11CA-804F-F446-8668-4E5968E78D68}" type="pres">
      <dgm:prSet presAssocID="{14235898-8C8B-AB47-9CA1-E7DA1C34BF04}" presName="c1text" presStyleLbl="node1" presStyleIdx="0" presStyleCnt="3">
        <dgm:presLayoutVars>
          <dgm:bulletEnabled val="1"/>
        </dgm:presLayoutVars>
      </dgm:prSet>
      <dgm:spPr/>
      <dgm:t>
        <a:bodyPr/>
        <a:lstStyle/>
        <a:p>
          <a:endParaRPr lang="en-US"/>
        </a:p>
      </dgm:t>
    </dgm:pt>
    <dgm:pt modelId="{53085BFA-56DA-0048-AF0C-A37D62600CFC}" type="pres">
      <dgm:prSet presAssocID="{14235898-8C8B-AB47-9CA1-E7DA1C34BF04}" presName="comp2" presStyleCnt="0"/>
      <dgm:spPr/>
      <dgm:t>
        <a:bodyPr/>
        <a:lstStyle/>
        <a:p>
          <a:endParaRPr lang="en-US"/>
        </a:p>
      </dgm:t>
    </dgm:pt>
    <dgm:pt modelId="{0E23B583-310F-304A-8049-61B05EBA3272}" type="pres">
      <dgm:prSet presAssocID="{14235898-8C8B-AB47-9CA1-E7DA1C34BF04}" presName="circle2" presStyleLbl="node1" presStyleIdx="1" presStyleCnt="3"/>
      <dgm:spPr/>
      <dgm:t>
        <a:bodyPr/>
        <a:lstStyle/>
        <a:p>
          <a:endParaRPr lang="en-US"/>
        </a:p>
      </dgm:t>
    </dgm:pt>
    <dgm:pt modelId="{8E7AC79C-E825-7141-BAD5-092F35A52508}" type="pres">
      <dgm:prSet presAssocID="{14235898-8C8B-AB47-9CA1-E7DA1C34BF04}" presName="c2text" presStyleLbl="node1" presStyleIdx="1" presStyleCnt="3">
        <dgm:presLayoutVars>
          <dgm:bulletEnabled val="1"/>
        </dgm:presLayoutVars>
      </dgm:prSet>
      <dgm:spPr/>
      <dgm:t>
        <a:bodyPr/>
        <a:lstStyle/>
        <a:p>
          <a:endParaRPr lang="en-US"/>
        </a:p>
      </dgm:t>
    </dgm:pt>
    <dgm:pt modelId="{8922976A-27F4-5041-BB4E-DAEE72F0FA25}" type="pres">
      <dgm:prSet presAssocID="{14235898-8C8B-AB47-9CA1-E7DA1C34BF04}" presName="comp3" presStyleCnt="0"/>
      <dgm:spPr/>
      <dgm:t>
        <a:bodyPr/>
        <a:lstStyle/>
        <a:p>
          <a:endParaRPr lang="en-US"/>
        </a:p>
      </dgm:t>
    </dgm:pt>
    <dgm:pt modelId="{0DF18D81-AE4B-594C-9969-DF1E37623E0D}" type="pres">
      <dgm:prSet presAssocID="{14235898-8C8B-AB47-9CA1-E7DA1C34BF04}" presName="circle3" presStyleLbl="node1" presStyleIdx="2" presStyleCnt="3"/>
      <dgm:spPr/>
      <dgm:t>
        <a:bodyPr/>
        <a:lstStyle/>
        <a:p>
          <a:endParaRPr lang="en-US"/>
        </a:p>
      </dgm:t>
    </dgm:pt>
    <dgm:pt modelId="{B20FFF5D-5C42-034B-8DAD-49A5915BE578}" type="pres">
      <dgm:prSet presAssocID="{14235898-8C8B-AB47-9CA1-E7DA1C34BF04}" presName="c3text" presStyleLbl="node1" presStyleIdx="2" presStyleCnt="3">
        <dgm:presLayoutVars>
          <dgm:bulletEnabled val="1"/>
        </dgm:presLayoutVars>
      </dgm:prSet>
      <dgm:spPr/>
      <dgm:t>
        <a:bodyPr/>
        <a:lstStyle/>
        <a:p>
          <a:endParaRPr lang="en-US"/>
        </a:p>
      </dgm:t>
    </dgm:pt>
  </dgm:ptLst>
  <dgm:cxnLst>
    <dgm:cxn modelId="{3221AE3E-D04D-E64C-B454-0367D7DDCC93}" type="presOf" srcId="{3DF4C19A-318A-124E-B628-DDF6E49D80F7}" destId="{0E23B583-310F-304A-8049-61B05EBA3272}" srcOrd="0" destOrd="0" presId="urn:microsoft.com/office/officeart/2005/8/layout/venn2"/>
    <dgm:cxn modelId="{2D1B2D5C-FFBC-3849-B7E7-0DAFEE687027}" type="presOf" srcId="{5F70C11E-C812-1E42-8EAB-C5F59A81C8F6}" destId="{8A11D5B6-DA1E-FE48-88B2-F508188AE67A}" srcOrd="0" destOrd="0" presId="urn:microsoft.com/office/officeart/2005/8/layout/venn2"/>
    <dgm:cxn modelId="{CC7E581E-A6FD-4345-B03C-784DF5407DE1}" type="presOf" srcId="{3DF4C19A-318A-124E-B628-DDF6E49D80F7}" destId="{8E7AC79C-E825-7141-BAD5-092F35A52508}" srcOrd="1" destOrd="0" presId="urn:microsoft.com/office/officeart/2005/8/layout/venn2"/>
    <dgm:cxn modelId="{BA7B7658-6F2E-C24A-9AF2-AFF6DE9507AF}" type="presOf" srcId="{14235898-8C8B-AB47-9CA1-E7DA1C34BF04}" destId="{D6BD90D2-DCAD-7848-8D1D-64281FB2176F}" srcOrd="0" destOrd="0" presId="urn:microsoft.com/office/officeart/2005/8/layout/venn2"/>
    <dgm:cxn modelId="{AB1B554B-1E24-9647-A290-3BB12DCC3761}" type="presOf" srcId="{5F70C11E-C812-1E42-8EAB-C5F59A81C8F6}" destId="{08FF11CA-804F-F446-8668-4E5968E78D68}" srcOrd="1" destOrd="0" presId="urn:microsoft.com/office/officeart/2005/8/layout/venn2"/>
    <dgm:cxn modelId="{24248FC7-7E39-E547-A7C0-5399F5875A66}" srcId="{14235898-8C8B-AB47-9CA1-E7DA1C34BF04}" destId="{0465E38A-3DD4-054C-9E3E-E1C549270886}" srcOrd="2" destOrd="0" parTransId="{7E75BB93-82FE-0540-B79A-E957005CA961}" sibTransId="{5D5691F5-D15F-DB4E-BDBE-531F4C5967AF}"/>
    <dgm:cxn modelId="{A4D063E9-C1E4-EA4D-96A9-9BAB0FB79F4B}" srcId="{14235898-8C8B-AB47-9CA1-E7DA1C34BF04}" destId="{3DF4C19A-318A-124E-B628-DDF6E49D80F7}" srcOrd="1" destOrd="0" parTransId="{9D6FD855-CAD3-674A-96CA-2DE6354717C7}" sibTransId="{5AEC8ED7-BB69-F74C-8C13-DDCB7DF40458}"/>
    <dgm:cxn modelId="{BCF79196-0751-D04D-84A9-ECB13F762815}" type="presOf" srcId="{0465E38A-3DD4-054C-9E3E-E1C549270886}" destId="{0DF18D81-AE4B-594C-9969-DF1E37623E0D}" srcOrd="0" destOrd="0" presId="urn:microsoft.com/office/officeart/2005/8/layout/venn2"/>
    <dgm:cxn modelId="{629A49B0-D24C-D042-91A5-9600C6035A7C}" type="presOf" srcId="{0465E38A-3DD4-054C-9E3E-E1C549270886}" destId="{B20FFF5D-5C42-034B-8DAD-49A5915BE578}" srcOrd="1" destOrd="0" presId="urn:microsoft.com/office/officeart/2005/8/layout/venn2"/>
    <dgm:cxn modelId="{411698AD-B3F5-064A-A6B4-923FADB402DA}" srcId="{14235898-8C8B-AB47-9CA1-E7DA1C34BF04}" destId="{5F70C11E-C812-1E42-8EAB-C5F59A81C8F6}" srcOrd="0" destOrd="0" parTransId="{6AF80ED4-2B2D-ED49-A42E-F0FB402F932C}" sibTransId="{586DF5EE-492F-3C43-8B3A-940F62A21AE7}"/>
    <dgm:cxn modelId="{74E1820D-22D9-1D48-9C5F-DEB1E12B8127}" type="presParOf" srcId="{D6BD90D2-DCAD-7848-8D1D-64281FB2176F}" destId="{07C64F42-2F08-B740-9E3D-FE63655DCEB5}" srcOrd="0" destOrd="0" presId="urn:microsoft.com/office/officeart/2005/8/layout/venn2"/>
    <dgm:cxn modelId="{4EE31567-172B-E942-BB7F-29BADD1449B8}" type="presParOf" srcId="{07C64F42-2F08-B740-9E3D-FE63655DCEB5}" destId="{8A11D5B6-DA1E-FE48-88B2-F508188AE67A}" srcOrd="0" destOrd="0" presId="urn:microsoft.com/office/officeart/2005/8/layout/venn2"/>
    <dgm:cxn modelId="{1299FD12-427B-C142-BEBD-8FE39A5FC3DB}" type="presParOf" srcId="{07C64F42-2F08-B740-9E3D-FE63655DCEB5}" destId="{08FF11CA-804F-F446-8668-4E5968E78D68}" srcOrd="1" destOrd="0" presId="urn:microsoft.com/office/officeart/2005/8/layout/venn2"/>
    <dgm:cxn modelId="{2AB010D4-EC1A-DC40-BC32-4488443EFBA0}" type="presParOf" srcId="{D6BD90D2-DCAD-7848-8D1D-64281FB2176F}" destId="{53085BFA-56DA-0048-AF0C-A37D62600CFC}" srcOrd="1" destOrd="0" presId="urn:microsoft.com/office/officeart/2005/8/layout/venn2"/>
    <dgm:cxn modelId="{37A5389B-D50E-964E-9C00-B559861C4A34}" type="presParOf" srcId="{53085BFA-56DA-0048-AF0C-A37D62600CFC}" destId="{0E23B583-310F-304A-8049-61B05EBA3272}" srcOrd="0" destOrd="0" presId="urn:microsoft.com/office/officeart/2005/8/layout/venn2"/>
    <dgm:cxn modelId="{7BF1F0D5-7E6B-B843-B705-7A0764DE9940}" type="presParOf" srcId="{53085BFA-56DA-0048-AF0C-A37D62600CFC}" destId="{8E7AC79C-E825-7141-BAD5-092F35A52508}" srcOrd="1" destOrd="0" presId="urn:microsoft.com/office/officeart/2005/8/layout/venn2"/>
    <dgm:cxn modelId="{EEE68292-E818-2E4D-911E-17BD2D0E13D4}" type="presParOf" srcId="{D6BD90D2-DCAD-7848-8D1D-64281FB2176F}" destId="{8922976A-27F4-5041-BB4E-DAEE72F0FA25}" srcOrd="2" destOrd="0" presId="urn:microsoft.com/office/officeart/2005/8/layout/venn2"/>
    <dgm:cxn modelId="{E45B77FE-CDD2-4A4C-A299-379A19AC0D3D}" type="presParOf" srcId="{8922976A-27F4-5041-BB4E-DAEE72F0FA25}" destId="{0DF18D81-AE4B-594C-9969-DF1E37623E0D}" srcOrd="0" destOrd="0" presId="urn:microsoft.com/office/officeart/2005/8/layout/venn2"/>
    <dgm:cxn modelId="{9743E1FD-87AE-D24A-B3B2-B2F33C5E5370}" type="presParOf" srcId="{8922976A-27F4-5041-BB4E-DAEE72F0FA25}" destId="{B20FFF5D-5C42-034B-8DAD-49A5915BE578}"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37670-30FD-4414-8CBC-B373651DA75A}">
      <dsp:nvSpPr>
        <dsp:cNvPr id="0" name=""/>
        <dsp:cNvSpPr/>
      </dsp:nvSpPr>
      <dsp:spPr>
        <a:xfrm rot="10800000">
          <a:off x="1916673" y="1913"/>
          <a:ext cx="6003028" cy="1794832"/>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7521" tIns="68580" rIns="128016" bIns="68580" numCol="1" spcCol="1270" anchor="ctr" anchorCtr="0">
          <a:noAutofit/>
        </a:bodyPr>
        <a:lstStyle/>
        <a:p>
          <a:pPr marL="171450" lvl="0" indent="0" algn="l" defTabSz="800100">
            <a:lnSpc>
              <a:spcPct val="90000"/>
            </a:lnSpc>
            <a:spcBef>
              <a:spcPct val="0"/>
            </a:spcBef>
            <a:spcAft>
              <a:spcPct val="35000"/>
            </a:spcAft>
          </a:pPr>
          <a:r>
            <a:rPr lang="en-US" sz="1800" b="1" kern="1200" dirty="0" smtClean="0">
              <a:latin typeface="Calibri" pitchFamily="34" charset="0"/>
            </a:rPr>
            <a:t>Choose not to service chronic pain patients</a:t>
          </a:r>
          <a:endParaRPr lang="en-US" sz="1800" kern="1200" dirty="0" smtClean="0">
            <a:latin typeface="Calibri" pitchFamily="34" charset="0"/>
          </a:endParaRPr>
        </a:p>
        <a:p>
          <a:pPr marL="635000" lvl="0" indent="-236538" algn="l" defTabSz="800100">
            <a:lnSpc>
              <a:spcPct val="90000"/>
            </a:lnSpc>
            <a:spcBef>
              <a:spcPct val="0"/>
            </a:spcBef>
            <a:spcAft>
              <a:spcPct val="35000"/>
            </a:spcAft>
          </a:pPr>
          <a:r>
            <a:rPr lang="en-US" sz="1400" b="0" kern="1200" dirty="0" smtClean="0">
              <a:latin typeface="Calibri" pitchFamily="34" charset="0"/>
            </a:rPr>
            <a:t>1.  To avoid bearing personal liability</a:t>
          </a:r>
        </a:p>
        <a:p>
          <a:pPr marL="635000" lvl="0" indent="-236538" algn="l" defTabSz="800100">
            <a:lnSpc>
              <a:spcPct val="90000"/>
            </a:lnSpc>
            <a:spcBef>
              <a:spcPct val="0"/>
            </a:spcBef>
            <a:spcAft>
              <a:spcPct val="35000"/>
            </a:spcAft>
          </a:pPr>
          <a:r>
            <a:rPr lang="en-US" sz="1400" b="0" kern="1200" dirty="0" smtClean="0">
              <a:latin typeface="Calibri" pitchFamily="34" charset="0"/>
            </a:rPr>
            <a:t>2.  Chronic pain medications are targeted for theft</a:t>
          </a:r>
        </a:p>
        <a:p>
          <a:pPr marL="635000" lvl="0" indent="-236538" algn="l" defTabSz="800100">
            <a:lnSpc>
              <a:spcPct val="90000"/>
            </a:lnSpc>
            <a:spcBef>
              <a:spcPct val="0"/>
            </a:spcBef>
            <a:spcAft>
              <a:spcPct val="35000"/>
            </a:spcAft>
          </a:pPr>
          <a:r>
            <a:rPr lang="en-US" sz="1400" b="0" kern="1200" dirty="0" smtClean="0">
              <a:latin typeface="Calibri" pitchFamily="34" charset="0"/>
            </a:rPr>
            <a:t>3.  Complex and intense scrutiny by the Drug Enforcement   Administration (“DEA”) of record keeping &amp; audit trail</a:t>
          </a:r>
        </a:p>
        <a:p>
          <a:pPr marL="635000" lvl="0" indent="-236538" algn="l" defTabSz="800100">
            <a:lnSpc>
              <a:spcPct val="90000"/>
            </a:lnSpc>
            <a:spcBef>
              <a:spcPct val="0"/>
            </a:spcBef>
            <a:spcAft>
              <a:spcPct val="35000"/>
            </a:spcAft>
          </a:pPr>
          <a:r>
            <a:rPr lang="en-US" sz="1400" b="0" kern="1200" dirty="0" smtClean="0">
              <a:latin typeface="Calibri" pitchFamily="34" charset="0"/>
            </a:rPr>
            <a:t>4.  Key pain medicines are typically not adequately stocked – too burdensome</a:t>
          </a:r>
          <a:endParaRPr lang="en-US" sz="1400" b="0" kern="1200" dirty="0"/>
        </a:p>
      </dsp:txBody>
      <dsp:txXfrm rot="10800000">
        <a:off x="2365381" y="1913"/>
        <a:ext cx="5554320" cy="1794832"/>
      </dsp:txXfrm>
    </dsp:sp>
    <dsp:sp modelId="{6AC01109-8F00-4D81-A1A1-0B7BF8AA4C40}">
      <dsp:nvSpPr>
        <dsp:cNvPr id="0" name=""/>
        <dsp:cNvSpPr/>
      </dsp:nvSpPr>
      <dsp:spPr>
        <a:xfrm>
          <a:off x="995698" y="350858"/>
          <a:ext cx="1916236" cy="1096941"/>
        </a:xfrm>
        <a:prstGeom prst="ellipse">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459FD54-778A-49C4-943E-7E0D27BFF4B0}">
      <dsp:nvSpPr>
        <dsp:cNvPr id="0" name=""/>
        <dsp:cNvSpPr/>
      </dsp:nvSpPr>
      <dsp:spPr>
        <a:xfrm rot="10800000">
          <a:off x="1975063" y="2412218"/>
          <a:ext cx="5928741" cy="469978"/>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7521" tIns="49530" rIns="92456" bIns="49530" numCol="1" spcCol="1270" anchor="ctr" anchorCtr="0">
          <a:noAutofit/>
        </a:bodyPr>
        <a:lstStyle/>
        <a:p>
          <a:pPr marL="0" lvl="0" indent="457200" algn="ctr" defTabSz="577850">
            <a:lnSpc>
              <a:spcPct val="90000"/>
            </a:lnSpc>
            <a:spcBef>
              <a:spcPct val="0"/>
            </a:spcBef>
            <a:spcAft>
              <a:spcPct val="35000"/>
            </a:spcAft>
          </a:pPr>
          <a:r>
            <a:rPr lang="en-US" sz="1300" b="1" kern="1200" dirty="0" smtClean="0">
              <a:latin typeface="Calibri" pitchFamily="34" charset="0"/>
            </a:rPr>
            <a:t>Increasingly looking for a </a:t>
          </a:r>
          <a:r>
            <a:rPr lang="en-US" sz="1300" b="1" u="sng" kern="1200" dirty="0" smtClean="0">
              <a:latin typeface="Calibri" pitchFamily="34" charset="0"/>
            </a:rPr>
            <a:t>safer</a:t>
          </a:r>
          <a:r>
            <a:rPr lang="en-US" sz="1300" b="1" kern="1200" dirty="0" smtClean="0">
              <a:latin typeface="Calibri" pitchFamily="34" charset="0"/>
            </a:rPr>
            <a:t> alternative to retail pharmacies.  Inconvenienced by current pharmacy options</a:t>
          </a:r>
          <a:endParaRPr lang="en-US" sz="1300" kern="1200" dirty="0"/>
        </a:p>
      </dsp:txBody>
      <dsp:txXfrm rot="10800000">
        <a:off x="2092557" y="2412218"/>
        <a:ext cx="5811247" cy="469978"/>
      </dsp:txXfrm>
    </dsp:sp>
    <dsp:sp modelId="{CD054220-8A3D-4B75-9B53-56AA2EDD4E19}">
      <dsp:nvSpPr>
        <dsp:cNvPr id="0" name=""/>
        <dsp:cNvSpPr/>
      </dsp:nvSpPr>
      <dsp:spPr>
        <a:xfrm>
          <a:off x="1011595" y="2113225"/>
          <a:ext cx="1926934" cy="1067966"/>
        </a:xfrm>
        <a:prstGeom prst="ellipse">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DCC33A7-A389-4C31-9EA5-0320BBC2C4AE}">
      <dsp:nvSpPr>
        <dsp:cNvPr id="0" name=""/>
        <dsp:cNvSpPr/>
      </dsp:nvSpPr>
      <dsp:spPr>
        <a:xfrm rot="10800000">
          <a:off x="1975643" y="3497670"/>
          <a:ext cx="5928741" cy="1148616"/>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7521" tIns="49530" rIns="92456" bIns="49530" numCol="1" spcCol="1270" anchor="ctr" anchorCtr="0">
          <a:noAutofit/>
        </a:bodyPr>
        <a:lstStyle/>
        <a:p>
          <a:pPr marL="287338" lvl="0" indent="0" algn="l" defTabSz="577850">
            <a:lnSpc>
              <a:spcPct val="90000"/>
            </a:lnSpc>
            <a:spcBef>
              <a:spcPct val="0"/>
            </a:spcBef>
            <a:spcAft>
              <a:spcPct val="35000"/>
            </a:spcAft>
          </a:pPr>
          <a:r>
            <a:rPr lang="en-US" sz="1300" b="1" kern="1200" dirty="0" smtClean="0">
              <a:latin typeface="Calibri" pitchFamily="34" charset="0"/>
            </a:rPr>
            <a:t>Increasingly pressuring physicians and wholesalers to ensure prescriptions are being dispensed with appropriate oversight/controls</a:t>
          </a:r>
          <a:endParaRPr lang="en-US" sz="1300" b="1" kern="1200" dirty="0"/>
        </a:p>
      </dsp:txBody>
      <dsp:txXfrm rot="10800000">
        <a:off x="2262797" y="3497670"/>
        <a:ext cx="5641587" cy="1148616"/>
      </dsp:txXfrm>
    </dsp:sp>
    <dsp:sp modelId="{C3080C35-B182-4182-B23E-46AA89A7740B}">
      <dsp:nvSpPr>
        <dsp:cNvPr id="0" name=""/>
        <dsp:cNvSpPr/>
      </dsp:nvSpPr>
      <dsp:spPr>
        <a:xfrm>
          <a:off x="1011015" y="3538154"/>
          <a:ext cx="1929256" cy="1067648"/>
        </a:xfrm>
        <a:prstGeom prst="ellipse">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1D5B6-DA1E-FE48-88B2-F508188AE67A}">
      <dsp:nvSpPr>
        <dsp:cNvPr id="0" name=""/>
        <dsp:cNvSpPr/>
      </dsp:nvSpPr>
      <dsp:spPr>
        <a:xfrm>
          <a:off x="1016000" y="0"/>
          <a:ext cx="4064000" cy="406400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Patients</a:t>
          </a:r>
          <a:endParaRPr lang="en-US" sz="2000" kern="1200" dirty="0"/>
        </a:p>
      </dsp:txBody>
      <dsp:txXfrm>
        <a:off x="2337816" y="203199"/>
        <a:ext cx="1420368" cy="609600"/>
      </dsp:txXfrm>
    </dsp:sp>
    <dsp:sp modelId="{0E23B583-310F-304A-8049-61B05EBA3272}">
      <dsp:nvSpPr>
        <dsp:cNvPr id="0" name=""/>
        <dsp:cNvSpPr/>
      </dsp:nvSpPr>
      <dsp:spPr>
        <a:xfrm>
          <a:off x="1524000" y="1015999"/>
          <a:ext cx="3048000" cy="3048000"/>
        </a:xfrm>
        <a:prstGeom prst="ellipse">
          <a:avLst/>
        </a:prstGeom>
        <a:gradFill rotWithShape="0">
          <a:gsLst>
            <a:gs pos="0">
              <a:schemeClr val="accent2">
                <a:hueOff val="2340760"/>
                <a:satOff val="-2919"/>
                <a:lumOff val="686"/>
                <a:alphaOff val="0"/>
                <a:shade val="51000"/>
                <a:satMod val="130000"/>
              </a:schemeClr>
            </a:gs>
            <a:gs pos="80000">
              <a:schemeClr val="accent2">
                <a:hueOff val="2340760"/>
                <a:satOff val="-2919"/>
                <a:lumOff val="686"/>
                <a:alphaOff val="0"/>
                <a:shade val="93000"/>
                <a:satMod val="130000"/>
              </a:schemeClr>
            </a:gs>
            <a:gs pos="100000">
              <a:schemeClr val="accent2">
                <a:hueOff val="2340760"/>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u="sng" kern="1200" dirty="0" smtClean="0"/>
            <a:t>Physicians</a:t>
          </a:r>
          <a:endParaRPr lang="en-US" sz="2000" b="1" u="sng" kern="1200" dirty="0"/>
        </a:p>
      </dsp:txBody>
      <dsp:txXfrm>
        <a:off x="2337816" y="1206499"/>
        <a:ext cx="1420368" cy="571500"/>
      </dsp:txXfrm>
    </dsp:sp>
    <dsp:sp modelId="{0DF18D81-AE4B-594C-9969-DF1E37623E0D}">
      <dsp:nvSpPr>
        <dsp:cNvPr id="0" name=""/>
        <dsp:cNvSpPr/>
      </dsp:nvSpPr>
      <dsp:spPr>
        <a:xfrm>
          <a:off x="2032000" y="2032000"/>
          <a:ext cx="2032000" cy="2032000"/>
        </a:xfrm>
        <a:prstGeom prst="ellipse">
          <a:avLst/>
        </a:prstGeom>
        <a:gradFill rotWithShape="0">
          <a:gsLst>
            <a:gs pos="0">
              <a:schemeClr val="accent2">
                <a:hueOff val="4681520"/>
                <a:satOff val="-5839"/>
                <a:lumOff val="1373"/>
                <a:alphaOff val="0"/>
                <a:shade val="51000"/>
                <a:satMod val="130000"/>
              </a:schemeClr>
            </a:gs>
            <a:gs pos="80000">
              <a:schemeClr val="accent2">
                <a:hueOff val="4681520"/>
                <a:satOff val="-5839"/>
                <a:lumOff val="1373"/>
                <a:alphaOff val="0"/>
                <a:shade val="93000"/>
                <a:satMod val="130000"/>
              </a:schemeClr>
            </a:gs>
            <a:gs pos="100000">
              <a:schemeClr val="accent2">
                <a:hueOff val="4681520"/>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Assured Pharmacy</a:t>
          </a:r>
          <a:endParaRPr lang="en-US" sz="2000" kern="1200" dirty="0"/>
        </a:p>
      </dsp:txBody>
      <dsp:txXfrm>
        <a:off x="2329579" y="2540000"/>
        <a:ext cx="1436840" cy="1016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1D5B6-DA1E-FE48-88B2-F508188AE67A}">
      <dsp:nvSpPr>
        <dsp:cNvPr id="0" name=""/>
        <dsp:cNvSpPr/>
      </dsp:nvSpPr>
      <dsp:spPr>
        <a:xfrm>
          <a:off x="1016000" y="0"/>
          <a:ext cx="4064000" cy="406400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Patients</a:t>
          </a:r>
          <a:endParaRPr lang="en-US" sz="2000" kern="1200" dirty="0"/>
        </a:p>
      </dsp:txBody>
      <dsp:txXfrm>
        <a:off x="2337816" y="203199"/>
        <a:ext cx="1420368" cy="609600"/>
      </dsp:txXfrm>
    </dsp:sp>
    <dsp:sp modelId="{0E23B583-310F-304A-8049-61B05EBA3272}">
      <dsp:nvSpPr>
        <dsp:cNvPr id="0" name=""/>
        <dsp:cNvSpPr/>
      </dsp:nvSpPr>
      <dsp:spPr>
        <a:xfrm>
          <a:off x="1524000" y="1015999"/>
          <a:ext cx="3048000" cy="3048000"/>
        </a:xfrm>
        <a:prstGeom prst="ellipse">
          <a:avLst/>
        </a:prstGeom>
        <a:gradFill rotWithShape="0">
          <a:gsLst>
            <a:gs pos="0">
              <a:schemeClr val="accent2">
                <a:hueOff val="2340760"/>
                <a:satOff val="-2919"/>
                <a:lumOff val="686"/>
                <a:alphaOff val="0"/>
                <a:shade val="51000"/>
                <a:satMod val="130000"/>
              </a:schemeClr>
            </a:gs>
            <a:gs pos="80000">
              <a:schemeClr val="accent2">
                <a:hueOff val="2340760"/>
                <a:satOff val="-2919"/>
                <a:lumOff val="686"/>
                <a:alphaOff val="0"/>
                <a:shade val="93000"/>
                <a:satMod val="130000"/>
              </a:schemeClr>
            </a:gs>
            <a:gs pos="100000">
              <a:schemeClr val="accent2">
                <a:hueOff val="2340760"/>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Physicians</a:t>
          </a:r>
          <a:endParaRPr lang="en-US" sz="2000" kern="1200" dirty="0"/>
        </a:p>
      </dsp:txBody>
      <dsp:txXfrm>
        <a:off x="2337816" y="1206499"/>
        <a:ext cx="1420368" cy="571500"/>
      </dsp:txXfrm>
    </dsp:sp>
    <dsp:sp modelId="{0DF18D81-AE4B-594C-9969-DF1E37623E0D}">
      <dsp:nvSpPr>
        <dsp:cNvPr id="0" name=""/>
        <dsp:cNvSpPr/>
      </dsp:nvSpPr>
      <dsp:spPr>
        <a:xfrm>
          <a:off x="2032000" y="2032000"/>
          <a:ext cx="2032000" cy="2032000"/>
        </a:xfrm>
        <a:prstGeom prst="ellipse">
          <a:avLst/>
        </a:prstGeom>
        <a:gradFill rotWithShape="0">
          <a:gsLst>
            <a:gs pos="0">
              <a:schemeClr val="accent2">
                <a:hueOff val="4681520"/>
                <a:satOff val="-5839"/>
                <a:lumOff val="1373"/>
                <a:alphaOff val="0"/>
                <a:shade val="51000"/>
                <a:satMod val="130000"/>
              </a:schemeClr>
            </a:gs>
            <a:gs pos="80000">
              <a:schemeClr val="accent2">
                <a:hueOff val="4681520"/>
                <a:satOff val="-5839"/>
                <a:lumOff val="1373"/>
                <a:alphaOff val="0"/>
                <a:shade val="93000"/>
                <a:satMod val="130000"/>
              </a:schemeClr>
            </a:gs>
            <a:gs pos="100000">
              <a:schemeClr val="accent2">
                <a:hueOff val="4681520"/>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Assured Pharmacy</a:t>
          </a:r>
          <a:endParaRPr lang="en-US" sz="2000" kern="1200" dirty="0"/>
        </a:p>
      </dsp:txBody>
      <dsp:txXfrm>
        <a:off x="2329579" y="2540000"/>
        <a:ext cx="1436840" cy="1016000"/>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200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57347" name="Rectangle 3"/>
          <p:cNvSpPr>
            <a:spLocks noGrp="1" noChangeArrowheads="1"/>
          </p:cNvSpPr>
          <p:nvPr>
            <p:ph type="dt" sz="quarter" idx="1"/>
          </p:nvPr>
        </p:nvSpPr>
        <p:spPr bwMode="auto">
          <a:xfrm>
            <a:off x="4114800" y="0"/>
            <a:ext cx="3200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fld id="{D6F70085-AFF7-4925-B7AF-828FD0F8A093}" type="datetimeFigureOut">
              <a:rPr lang="en-US"/>
              <a:pPr/>
              <a:t>9/30/13</a:t>
            </a:fld>
            <a:endParaRPr lang="en-US" dirty="0"/>
          </a:p>
        </p:txBody>
      </p:sp>
      <p:sp>
        <p:nvSpPr>
          <p:cNvPr id="57348" name="Rectangle 4"/>
          <p:cNvSpPr>
            <a:spLocks noGrp="1" noChangeArrowheads="1"/>
          </p:cNvSpPr>
          <p:nvPr>
            <p:ph type="ftr" sz="quarter" idx="2"/>
          </p:nvPr>
        </p:nvSpPr>
        <p:spPr bwMode="auto">
          <a:xfrm>
            <a:off x="0" y="9144000"/>
            <a:ext cx="32004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57349" name="Rectangle 5"/>
          <p:cNvSpPr>
            <a:spLocks noGrp="1" noChangeArrowheads="1"/>
          </p:cNvSpPr>
          <p:nvPr>
            <p:ph type="sldNum" sz="quarter" idx="3"/>
          </p:nvPr>
        </p:nvSpPr>
        <p:spPr bwMode="auto">
          <a:xfrm>
            <a:off x="4114800" y="9144000"/>
            <a:ext cx="32004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D8E67B44-9334-4177-91BA-0B56BB72EC27}" type="slidenum">
              <a:rPr lang="en-US"/>
              <a:pPr/>
              <a:t>‹#›</a:t>
            </a:fld>
            <a:endParaRPr lang="en-US" dirty="0"/>
          </a:p>
        </p:txBody>
      </p:sp>
    </p:spTree>
    <p:extLst>
      <p:ext uri="{BB962C8B-B14F-4D97-AF65-F5344CB8AC3E}">
        <p14:creationId xmlns:p14="http://schemas.microsoft.com/office/powerpoint/2010/main" val="2420339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47" tIns="48324" rIns="96647" bIns="48324" numCol="1" anchor="t" anchorCtr="0" compatLnSpc="1">
            <a:prstTxWarp prst="textNoShape">
              <a:avLst/>
            </a:prstTxWarp>
          </a:bodyPr>
          <a:lstStyle>
            <a:lvl1pPr>
              <a:defRPr sz="1300">
                <a:latin typeface="Calibri" pitchFamily="34" charset="0"/>
              </a:defRPr>
            </a:lvl1pPr>
          </a:lstStyle>
          <a:p>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wrap="square" lIns="96647" tIns="48324" rIns="96647" bIns="48324" numCol="1" anchor="t" anchorCtr="0" compatLnSpc="1">
            <a:prstTxWarp prst="textNoShape">
              <a:avLst/>
            </a:prstTxWarp>
          </a:bodyPr>
          <a:lstStyle>
            <a:lvl1pPr algn="r">
              <a:defRPr sz="1300">
                <a:latin typeface="Calibri" pitchFamily="34" charset="0"/>
              </a:defRPr>
            </a:lvl1pPr>
          </a:lstStyle>
          <a:p>
            <a:fld id="{6A2D674B-4F89-400F-B4BD-B0E181EF579B}" type="datetimeFigureOut">
              <a:rPr lang="en-US"/>
              <a:pPr/>
              <a:t>9/30/13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wrap="square" lIns="96647" tIns="48324" rIns="96647" bIns="48324"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wrap="square" lIns="96647" tIns="48324" rIns="96647" bIns="48324" numCol="1" anchor="b" anchorCtr="0" compatLnSpc="1">
            <a:prstTxWarp prst="textNoShape">
              <a:avLst/>
            </a:prstTxWarp>
          </a:bodyPr>
          <a:lstStyle>
            <a:lvl1pPr>
              <a:defRPr sz="1300">
                <a:latin typeface="Calibri" pitchFamily="34" charset="0"/>
              </a:defRPr>
            </a:lvl1pPr>
          </a:lstStyle>
          <a:p>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47" tIns="48324" rIns="96647" bIns="48324" numCol="1" anchor="b" anchorCtr="0" compatLnSpc="1">
            <a:prstTxWarp prst="textNoShape">
              <a:avLst/>
            </a:prstTxWarp>
          </a:bodyPr>
          <a:lstStyle>
            <a:lvl1pPr algn="r">
              <a:defRPr sz="1300">
                <a:latin typeface="Calibri" pitchFamily="34" charset="0"/>
              </a:defRPr>
            </a:lvl1pPr>
          </a:lstStyle>
          <a:p>
            <a:fld id="{CE6D8B2A-B7EE-4E15-B2B5-CBC2F5252690}" type="slidenum">
              <a:rPr lang="en-US"/>
              <a:pPr/>
              <a:t>‹#›</a:t>
            </a:fld>
            <a:endParaRPr lang="en-US" dirty="0"/>
          </a:p>
        </p:txBody>
      </p:sp>
    </p:spTree>
    <p:extLst>
      <p:ext uri="{BB962C8B-B14F-4D97-AF65-F5344CB8AC3E}">
        <p14:creationId xmlns:p14="http://schemas.microsoft.com/office/powerpoint/2010/main" val="11050103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28" charset="-128"/>
        <a:cs typeface="ＭＳ Ｐゴシック"/>
      </a:defRPr>
    </a:lvl1pPr>
    <a:lvl2pPr marL="457200" algn="l" rtl="0" eaLnBrk="0" fontAlgn="base" hangingPunct="0">
      <a:spcBef>
        <a:spcPct val="30000"/>
      </a:spcBef>
      <a:spcAft>
        <a:spcPct val="0"/>
      </a:spcAft>
      <a:defRPr sz="1200" kern="1200">
        <a:solidFill>
          <a:schemeClr val="tx1"/>
        </a:solidFill>
        <a:latin typeface="+mn-lt"/>
        <a:ea typeface="ＭＳ Ｐゴシック" pitchFamily="-128" charset="-128"/>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pitchFamily="-128" charset="-128"/>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pitchFamily="-128" charset="-128"/>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pitchFamily="-12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6D8B2A-B7EE-4E15-B2B5-CBC2F5252690}" type="slidenum">
              <a:rPr lang="en-US" smtClean="0"/>
              <a:pPr/>
              <a:t>0</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6D8B2A-B7EE-4E15-B2B5-CBC2F5252690}" type="slidenum">
              <a:rPr lang="en-US" smtClean="0"/>
              <a:pPr/>
              <a:t>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dirty="0" smtClean="0">
                <a:solidFill>
                  <a:schemeClr val="tx1"/>
                </a:solidFill>
                <a:latin typeface="+mn-lt"/>
                <a:ea typeface="ＭＳ Ｐゴシック" pitchFamily="-128" charset="-128"/>
                <a:cs typeface="ＭＳ Ｐゴシック"/>
              </a:rPr>
              <a:t> </a:t>
            </a:r>
            <a:endParaRPr lang="en-US" dirty="0"/>
          </a:p>
        </p:txBody>
      </p:sp>
      <p:sp>
        <p:nvSpPr>
          <p:cNvPr id="4" name="Slide Number Placeholder 3"/>
          <p:cNvSpPr>
            <a:spLocks noGrp="1"/>
          </p:cNvSpPr>
          <p:nvPr>
            <p:ph type="sldNum" sz="quarter" idx="10"/>
          </p:nvPr>
        </p:nvSpPr>
        <p:spPr/>
        <p:txBody>
          <a:bodyPr/>
          <a:lstStyle/>
          <a:p>
            <a:fld id="{CE6D8B2A-B7EE-4E15-B2B5-CBC2F5252690}" type="slidenum">
              <a:rPr lang="en-US" smtClean="0"/>
              <a:pPr/>
              <a:t>10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6D8B2A-B7EE-4E15-B2B5-CBC2F5252690}" type="slidenum">
              <a:rPr lang="en-US" smtClean="0"/>
              <a:pPr/>
              <a:t>11</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p:spPr>
      </p:sp>
      <p:sp>
        <p:nvSpPr>
          <p:cNvPr id="23555" name="Rectangle 3"/>
          <p:cNvSpPr>
            <a:spLocks noGrp="1"/>
          </p:cNvSpPr>
          <p:nvPr>
            <p:ph type="body" idx="1"/>
          </p:nvPr>
        </p:nvSpPr>
        <p:spPr bwMode="auto">
          <a:noFill/>
        </p:spPr>
        <p:txBody>
          <a:bodyPr/>
          <a:lstStyle/>
          <a:p>
            <a:pPr eaLnBrk="1" hangingPunct="1"/>
            <a:endParaRPr lang="en-US" baseline="0" dirty="0"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a:noFill/>
        </p:spPr>
        <p:txBody>
          <a:bodyPr/>
          <a:lstStyle/>
          <a:p>
            <a:pPr eaLnBrk="1" hangingPunct="1"/>
            <a:endParaRPr lang="en-US" baseline="0" dirty="0"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6D8B2A-B7EE-4E15-B2B5-CBC2F5252690}" type="slidenum">
              <a:rPr lang="en-US" smtClean="0"/>
              <a:pPr/>
              <a:t>14</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6D8B2A-B7EE-4E15-B2B5-CBC2F5252690}" type="slidenum">
              <a:rPr lang="en-US" smtClean="0"/>
              <a:pPr/>
              <a:t>15</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6D8B2A-B7EE-4E15-B2B5-CBC2F5252690}" type="slidenum">
              <a:rPr lang="en-US" smtClean="0"/>
              <a:pPr/>
              <a:t>16</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6D8B2A-B7EE-4E15-B2B5-CBC2F5252690}" type="slidenum">
              <a:rPr lang="en-US" smtClean="0"/>
              <a:pPr/>
              <a:t>17</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6D8B2A-B7EE-4E15-B2B5-CBC2F5252690}" type="slidenum">
              <a:rPr lang="en-US" smtClean="0"/>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noFill/>
          <a:ln>
            <a:solidFill>
              <a:srgbClr val="000000"/>
            </a:solidFill>
            <a:miter lim="800000"/>
            <a:headEnd/>
            <a:tailEnd/>
          </a:ln>
        </p:spPr>
      </p:sp>
      <p:sp>
        <p:nvSpPr>
          <p:cNvPr id="22531" name="Rectangle 3"/>
          <p:cNvSpPr>
            <a:spLocks noGrp="1"/>
          </p:cNvSpPr>
          <p:nvPr>
            <p:ph type="body" idx="1"/>
          </p:nvPr>
        </p:nvSpPr>
        <p:spPr bwMode="auto">
          <a:noFill/>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p:spPr>
      </p:sp>
      <p:sp>
        <p:nvSpPr>
          <p:cNvPr id="34819" name="Rectangle 3"/>
          <p:cNvSpPr>
            <a:spLocks noGrp="1"/>
          </p:cNvSpPr>
          <p:nvPr>
            <p:ph type="body" idx="1"/>
          </p:nvPr>
        </p:nvSpPr>
        <p:spPr bwMode="auto">
          <a:noFill/>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p:spPr>
      </p:sp>
      <p:sp>
        <p:nvSpPr>
          <p:cNvPr id="23555" name="Rectangle 3"/>
          <p:cNvSpPr>
            <a:spLocks noGrp="1"/>
          </p:cNvSpPr>
          <p:nvPr>
            <p:ph type="body" idx="1"/>
          </p:nvPr>
        </p:nvSpPr>
        <p:spPr bwMode="auto">
          <a:noFill/>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pPr eaLnBrk="1" hangingPunct="1">
              <a:spcBef>
                <a:spcPct val="0"/>
              </a:spcBef>
            </a:pPr>
            <a:endParaRPr lang="en-US" baseline="0" dirty="0" smtClean="0">
              <a:ea typeface="ＭＳ Ｐゴシック" pitchFamily="34" charset="-128"/>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81073C97-AF20-456E-8ECE-6226D840ADFD}" type="slidenum">
              <a:rPr lang="en-US"/>
              <a:pPr/>
              <a:t>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6D8B2A-B7EE-4E15-B2B5-CBC2F5252690}" type="slidenum">
              <a:rPr lang="en-US" smtClean="0"/>
              <a:pPr/>
              <a:t>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6D8B2A-B7EE-4E15-B2B5-CBC2F5252690}" type="slidenum">
              <a:rPr lang="en-US" smtClean="0"/>
              <a:pPr/>
              <a:t>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6D8B2A-B7EE-4E15-B2B5-CBC2F5252690}" type="slidenum">
              <a:rPr lang="en-US" smtClean="0"/>
              <a:pPr/>
              <a:t>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6D8B2A-B7EE-4E15-B2B5-CBC2F5252690}" type="slidenum">
              <a:rPr lang="en-US" smtClean="0"/>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pic>
        <p:nvPicPr>
          <p:cNvPr id="2" name="Picture 3" descr="Logo"/>
          <p:cNvPicPr>
            <a:picLocks noChangeAspect="1" noChangeArrowheads="1"/>
          </p:cNvPicPr>
          <p:nvPr userDrawn="1"/>
        </p:nvPicPr>
        <p:blipFill>
          <a:blip r:embed="rId2" cstate="print"/>
          <a:srcRect/>
          <a:stretch>
            <a:fillRect/>
          </a:stretch>
        </p:blipFill>
        <p:spPr bwMode="auto">
          <a:xfrm>
            <a:off x="2667000" y="2895600"/>
            <a:ext cx="3810000" cy="1761340"/>
          </a:xfrm>
          <a:prstGeom prst="rect">
            <a:avLst/>
          </a:prstGeom>
          <a:noFill/>
          <a:ln w="9525">
            <a:noFill/>
            <a:miter lim="800000"/>
            <a:headEnd/>
            <a:tailEnd/>
          </a:ln>
        </p:spPr>
      </p:pic>
      <p:sp>
        <p:nvSpPr>
          <p:cNvPr id="7" name="Rectangle 12"/>
          <p:cNvSpPr>
            <a:spLocks noChangeArrowheads="1"/>
          </p:cNvSpPr>
          <p:nvPr userDrawn="1"/>
        </p:nvSpPr>
        <p:spPr bwMode="auto">
          <a:xfrm>
            <a:off x="11931650" y="-2133600"/>
            <a:ext cx="184150" cy="457200"/>
          </a:xfrm>
          <a:prstGeom prst="rect">
            <a:avLst/>
          </a:prstGeom>
          <a:noFill/>
          <a:ln w="9525">
            <a:noFill/>
            <a:miter lim="800000"/>
            <a:headEnd/>
            <a:tailEnd/>
          </a:ln>
        </p:spPr>
        <p:txBody>
          <a:bodyPr wrap="none">
            <a:spAutoFit/>
          </a:bodyPr>
          <a:lstStyle/>
          <a:p>
            <a:endParaRPr lang="en-US" dirty="0"/>
          </a:p>
        </p:txBody>
      </p:sp>
      <p:pic>
        <p:nvPicPr>
          <p:cNvPr id="49154" name="Picture 2"/>
          <p:cNvPicPr>
            <a:picLocks noChangeAspect="1" noChangeArrowheads="1"/>
          </p:cNvPicPr>
          <p:nvPr userDrawn="1"/>
        </p:nvPicPr>
        <p:blipFill>
          <a:blip r:embed="rId3" cstate="print"/>
          <a:srcRect l="9677" t="32889" r="9699" b="22667"/>
          <a:stretch>
            <a:fillRect/>
          </a:stretch>
        </p:blipFill>
        <p:spPr bwMode="auto">
          <a:xfrm>
            <a:off x="0" y="-152400"/>
            <a:ext cx="9144000" cy="3098800"/>
          </a:xfrm>
          <a:prstGeom prst="rect">
            <a:avLst/>
          </a:prstGeom>
          <a:noFill/>
          <a:ln w="9525">
            <a:noFill/>
            <a:miter lim="800000"/>
            <a:headEnd/>
            <a:tailEnd/>
          </a:ln>
          <a:effectLst>
            <a:outerShdw blurRad="50800" dist="50800" dir="5400000" algn="ctr" rotWithShape="0">
              <a:srgbClr val="000000">
                <a:alpha val="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2" name="Picture 3" descr="Logo"/>
          <p:cNvPicPr>
            <a:picLocks noChangeAspect="1" noChangeArrowheads="1"/>
          </p:cNvPicPr>
          <p:nvPr userDrawn="1"/>
        </p:nvPicPr>
        <p:blipFill>
          <a:blip r:embed="rId2" cstate="print"/>
          <a:srcRect/>
          <a:stretch>
            <a:fillRect/>
          </a:stretch>
        </p:blipFill>
        <p:spPr bwMode="auto">
          <a:xfrm>
            <a:off x="152400" y="6200900"/>
            <a:ext cx="1524000" cy="657100"/>
          </a:xfrm>
          <a:prstGeom prst="rect">
            <a:avLst/>
          </a:prstGeom>
          <a:noFill/>
          <a:ln w="9525">
            <a:noFill/>
            <a:miter lim="800000"/>
            <a:headEnd/>
            <a:tailEnd/>
          </a:ln>
        </p:spPr>
      </p:pic>
      <p:cxnSp>
        <p:nvCxnSpPr>
          <p:cNvPr id="3" name="Straight Connector 9"/>
          <p:cNvCxnSpPr>
            <a:cxnSpLocks noChangeShapeType="1"/>
          </p:cNvCxnSpPr>
          <p:nvPr userDrawn="1"/>
        </p:nvCxnSpPr>
        <p:spPr bwMode="auto">
          <a:xfrm>
            <a:off x="457200" y="914400"/>
            <a:ext cx="8153400" cy="0"/>
          </a:xfrm>
          <a:prstGeom prst="line">
            <a:avLst/>
          </a:prstGeom>
          <a:noFill/>
          <a:ln w="31750">
            <a:solidFill>
              <a:srgbClr val="4A7EBB"/>
            </a:solidFill>
            <a:round/>
            <a:headEnd/>
            <a:tailEnd/>
          </a:ln>
          <a:effectLst>
            <a:outerShdw dist="38100" dir="5400000" algn="t" rotWithShape="0">
              <a:srgbClr val="808080">
                <a:alpha val="39999"/>
              </a:srgbClr>
            </a:outerShdw>
          </a:effectLst>
        </p:spPr>
      </p:cxnSp>
      <p:sp>
        <p:nvSpPr>
          <p:cNvPr id="5" name="Rectangle 13"/>
          <p:cNvSpPr>
            <a:spLocks noChangeArrowheads="1"/>
          </p:cNvSpPr>
          <p:nvPr/>
        </p:nvSpPr>
        <p:spPr bwMode="auto">
          <a:xfrm>
            <a:off x="7924800" y="304800"/>
            <a:ext cx="1219200" cy="457200"/>
          </a:xfrm>
          <a:prstGeom prst="rect">
            <a:avLst/>
          </a:prstGeom>
          <a:noFill/>
          <a:ln w="9525">
            <a:noFill/>
            <a:miter lim="800000"/>
            <a:headEnd/>
            <a:tailEnd/>
          </a:ln>
        </p:spPr>
        <p:txBody>
          <a:bodyPr anchor="b"/>
          <a:lstStyle/>
          <a:p>
            <a:pPr algn="ctr"/>
            <a:fld id="{06497382-EABF-4906-AE9C-CF9A2FB502A0}" type="slidenum">
              <a:rPr lang="en-US" sz="1200" b="1">
                <a:latin typeface="Calibri" pitchFamily="34" charset="0"/>
              </a:rPr>
              <a:pPr algn="ctr"/>
              <a:t>‹#›</a:t>
            </a:fld>
            <a:endParaRPr lang="en-US" sz="1200" b="1" dirty="0"/>
          </a:p>
        </p:txBody>
      </p:sp>
      <p:sp>
        <p:nvSpPr>
          <p:cNvPr id="6" name="Text Box 14"/>
          <p:cNvSpPr txBox="1">
            <a:spLocks noChangeArrowheads="1"/>
          </p:cNvSpPr>
          <p:nvPr userDrawn="1"/>
        </p:nvSpPr>
        <p:spPr bwMode="auto">
          <a:xfrm>
            <a:off x="2743200" y="6415088"/>
            <a:ext cx="418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i="1" dirty="0">
                <a:solidFill>
                  <a:srgbClr val="1B5B9C"/>
                </a:solidFill>
                <a:latin typeface="Calibri" pitchFamily="34" charset="0"/>
              </a:rPr>
              <a:t>Bringing </a:t>
            </a:r>
            <a:r>
              <a:rPr lang="en-US" sz="1800" b="1" i="1" dirty="0">
                <a:solidFill>
                  <a:srgbClr val="B12527"/>
                </a:solidFill>
                <a:latin typeface="Calibri" pitchFamily="34" charset="0"/>
              </a:rPr>
              <a:t>Faster Relief</a:t>
            </a:r>
            <a:r>
              <a:rPr lang="en-US" sz="1600" b="1" i="1" dirty="0">
                <a:solidFill>
                  <a:srgbClr val="1B5B9C"/>
                </a:solidFill>
                <a:latin typeface="Calibri" pitchFamily="34" charset="0"/>
              </a:rPr>
              <a:t> to Those in Chronic Pain</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80" r:id="rId3"/>
    <p:sldLayoutId id="2147483683" r:id="rId4"/>
    <p:sldLayoutId id="2147483684" r:id="rId5"/>
    <p:sldLayoutId id="2147483685" r:id="rId6"/>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28" charset="-128"/>
          <a:cs typeface="ＭＳ Ｐゴシック"/>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28" charset="-128"/>
          <a:cs typeface="ＭＳ Ｐゴシック"/>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28" charset="-128"/>
          <a:cs typeface="ＭＳ Ｐゴシック"/>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28" charset="-128"/>
          <a:cs typeface="ＭＳ Ｐゴシック"/>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28" charset="-128"/>
          <a:cs typeface="ＭＳ Ｐゴシック"/>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28" charset="-128"/>
          <a:cs typeface="ＭＳ Ｐゴシック"/>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28" charset="-128"/>
          <a:cs typeface="ＭＳ Ｐゴシック"/>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28" charset="-128"/>
          <a:cs typeface="ＭＳ Ｐゴシック"/>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28" charset="-128"/>
          <a:cs typeface="ＭＳ Ｐゴシック"/>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28"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mailto:delvecchio@assuredrxservices.com" TargetMode="External"/><Relationship Id="rId5" Type="http://schemas.openxmlformats.org/officeDocument/2006/relationships/hyperlink" Target="mailto:hart@haydenir.com" TargetMode="External"/><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0" y="4572000"/>
            <a:ext cx="9144000" cy="2123658"/>
          </a:xfrm>
          <a:prstGeom prst="rect">
            <a:avLst/>
          </a:prstGeom>
          <a:noFill/>
          <a:ln w="9525">
            <a:noFill/>
            <a:miter lim="800000"/>
            <a:headEnd/>
            <a:tailEnd/>
          </a:ln>
          <a:effectLst>
            <a:outerShdw dist="38100" dir="5400000" algn="t" rotWithShape="0">
              <a:srgbClr val="808080">
                <a:alpha val="39999"/>
              </a:srgbClr>
            </a:outerShdw>
          </a:effectLst>
        </p:spPr>
        <p:txBody>
          <a:bodyPr wrap="square">
            <a:spAutoFit/>
          </a:bodyPr>
          <a:lstStyle/>
          <a:p>
            <a:pPr algn="ctr">
              <a:defRPr/>
            </a:pPr>
            <a:r>
              <a:rPr lang="en-US" sz="2000" i="1" dirty="0" smtClean="0">
                <a:effectLst>
                  <a:outerShdw blurRad="38100" dist="38100" dir="2700000" algn="tl">
                    <a:srgbClr val="C0C0C0"/>
                  </a:outerShdw>
                </a:effectLst>
                <a:latin typeface="Arial Black" pitchFamily="34" charset="0"/>
              </a:rPr>
              <a:t>Chronic Pain Pharmacy Services</a:t>
            </a:r>
          </a:p>
          <a:p>
            <a:pPr algn="ctr">
              <a:defRPr/>
            </a:pPr>
            <a:endParaRPr lang="en-US" sz="2000" b="0" i="0" dirty="0" smtClean="0">
              <a:effectLst>
                <a:outerShdw blurRad="38100" dist="38100" dir="2700000" algn="tl">
                  <a:srgbClr val="C0C0C0"/>
                </a:outerShdw>
              </a:effectLst>
              <a:latin typeface="Arial Black" pitchFamily="-128" charset="0"/>
              <a:ea typeface="ＭＳ Ｐゴシック" pitchFamily="-128" charset="-128"/>
            </a:endParaRPr>
          </a:p>
          <a:p>
            <a:pPr algn="ctr">
              <a:defRPr/>
            </a:pPr>
            <a:r>
              <a:rPr lang="en-US" sz="2000" b="0" i="0" dirty="0" smtClean="0">
                <a:effectLst>
                  <a:outerShdw blurRad="38100" dist="38100" dir="2700000" algn="tl">
                    <a:srgbClr val="C0C0C0"/>
                  </a:outerShdw>
                </a:effectLst>
                <a:latin typeface="Arial Black" pitchFamily="-128" charset="0"/>
                <a:ea typeface="ＭＳ Ｐゴシック" pitchFamily="-128" charset="-128"/>
              </a:rPr>
              <a:t>(OTCQB: APHY)</a:t>
            </a:r>
            <a:endParaRPr lang="en-US" sz="2000" b="0" i="1" dirty="0" smtClean="0">
              <a:effectLst>
                <a:outerShdw blurRad="38100" dist="38100" dir="2700000" algn="tl">
                  <a:srgbClr val="C0C0C0"/>
                </a:outerShdw>
              </a:effectLst>
              <a:latin typeface="Arial Black" pitchFamily="-128" charset="0"/>
              <a:ea typeface="ＭＳ Ｐゴシック" pitchFamily="-128" charset="-128"/>
            </a:endParaRPr>
          </a:p>
          <a:p>
            <a:pPr algn="ctr">
              <a:defRPr/>
            </a:pPr>
            <a:endParaRPr lang="en-US" sz="1800" b="0" i="1" dirty="0" smtClean="0">
              <a:effectLst>
                <a:outerShdw blurRad="38100" dist="38100" dir="2700000" algn="tl">
                  <a:srgbClr val="C0C0C0"/>
                </a:outerShdw>
              </a:effectLst>
              <a:latin typeface="Arial Black" pitchFamily="-128" charset="0"/>
              <a:ea typeface="ＭＳ Ｐゴシック" pitchFamily="-128" charset="-128"/>
            </a:endParaRPr>
          </a:p>
          <a:p>
            <a:pPr algn="ctr">
              <a:lnSpc>
                <a:spcPct val="150000"/>
              </a:lnSpc>
              <a:defRPr/>
            </a:pPr>
            <a:r>
              <a:rPr lang="en-US" sz="1800" b="1" i="0" dirty="0" smtClean="0">
                <a:effectLst/>
                <a:latin typeface="Arial" pitchFamily="34" charset="0"/>
                <a:ea typeface="ＭＳ Ｐゴシック" pitchFamily="-128" charset="-128"/>
                <a:cs typeface="Arial" pitchFamily="34" charset="0"/>
              </a:rPr>
              <a:t>Investor Presentation</a:t>
            </a:r>
          </a:p>
          <a:p>
            <a:pPr algn="ctr">
              <a:lnSpc>
                <a:spcPct val="150000"/>
              </a:lnSpc>
              <a:defRPr/>
            </a:pPr>
            <a:r>
              <a:rPr lang="en-US" altLang="zh-CN" sz="1800" b="1" dirty="0" smtClean="0">
                <a:ea typeface="ＭＳ Ｐゴシック" pitchFamily="-128" charset="-128"/>
                <a:cs typeface="Arial" pitchFamily="34" charset="0"/>
              </a:rPr>
              <a:t>October</a:t>
            </a:r>
            <a:r>
              <a:rPr lang="en-US" altLang="zh-CN" sz="1800" b="1" i="0" baseline="0" dirty="0" smtClean="0">
                <a:latin typeface="Arial" pitchFamily="34" charset="0"/>
                <a:ea typeface="ＭＳ Ｐゴシック" pitchFamily="-128" charset="-128"/>
                <a:cs typeface="Arial" pitchFamily="34" charset="0"/>
              </a:rPr>
              <a:t> </a:t>
            </a:r>
            <a:r>
              <a:rPr lang="en-US" sz="1800" b="1" i="0" dirty="0" smtClean="0">
                <a:latin typeface="Arial" pitchFamily="34" charset="0"/>
                <a:ea typeface="ＭＳ Ｐゴシック" pitchFamily="-128" charset="-128"/>
                <a:cs typeface="Arial" pitchFamily="34" charset="0"/>
              </a:rPr>
              <a:t>2013</a:t>
            </a:r>
            <a:endParaRPr lang="en-US" sz="1800" b="1" i="0" dirty="0">
              <a:latin typeface="Arial" pitchFamily="34" charset="0"/>
              <a:ea typeface="ＭＳ Ｐゴシック" pitchFamily="-128" charset="-128"/>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381000" y="334962"/>
            <a:ext cx="8229600" cy="579438"/>
          </a:xfrm>
          <a:prstGeom prst="rect">
            <a:avLst/>
          </a:prstGeom>
          <a:noFill/>
          <a:ln w="9525">
            <a:noFill/>
            <a:miter lim="800000"/>
            <a:headEnd/>
            <a:tailEnd/>
          </a:ln>
        </p:spPr>
        <p:txBody>
          <a:bodyPr wrap="square">
            <a:spAutoFit/>
          </a:bodyPr>
          <a:lstStyle/>
          <a:p>
            <a:r>
              <a:rPr lang="en-US" sz="3200" b="1" i="1" dirty="0" smtClean="0">
                <a:latin typeface="Calibri" pitchFamily="34" charset="0"/>
              </a:rPr>
              <a:t>Customer Acquisition Strategy</a:t>
            </a:r>
            <a:endParaRPr lang="en-US" sz="3200" b="1" i="1" dirty="0">
              <a:latin typeface="Calibri" pitchFamily="34" charset="0"/>
            </a:endParaRPr>
          </a:p>
        </p:txBody>
      </p:sp>
      <p:graphicFrame>
        <p:nvGraphicFramePr>
          <p:cNvPr id="5" name="Diagram 4"/>
          <p:cNvGraphicFramePr/>
          <p:nvPr>
            <p:extLst>
              <p:ext uri="{D42A27DB-BD31-4B8C-83A1-F6EECF244321}">
                <p14:modId xmlns:p14="http://schemas.microsoft.com/office/powerpoint/2010/main" val="1741649381"/>
              </p:ext>
            </p:extLst>
          </p:nvPr>
        </p:nvGraphicFramePr>
        <p:xfrm>
          <a:off x="1524000" y="2108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a:spLocks noChangeArrowheads="1"/>
          </p:cNvSpPr>
          <p:nvPr/>
        </p:nvSpPr>
        <p:spPr bwMode="auto">
          <a:xfrm>
            <a:off x="533400" y="1143000"/>
            <a:ext cx="8458200" cy="923330"/>
          </a:xfrm>
          <a:prstGeom prst="rect">
            <a:avLst/>
          </a:prstGeom>
          <a:noFill/>
          <a:ln w="9525">
            <a:noFill/>
            <a:miter lim="800000"/>
            <a:headEnd/>
            <a:tailEnd/>
          </a:ln>
        </p:spPr>
        <p:txBody>
          <a:bodyPr wrap="square">
            <a:spAutoFit/>
          </a:bodyPr>
          <a:lstStyle/>
          <a:p>
            <a:r>
              <a:rPr lang="en-US" sz="1800" b="1" dirty="0" smtClean="0">
                <a:latin typeface="Calibri" pitchFamily="34" charset="0"/>
              </a:rPr>
              <a:t>Target physicians who have the relationships with the chronic pain sufferer patients</a:t>
            </a:r>
          </a:p>
          <a:p>
            <a:r>
              <a:rPr lang="en-US" sz="1800" b="1" dirty="0" smtClean="0">
                <a:latin typeface="Calibri" pitchFamily="34" charset="0"/>
              </a:rPr>
              <a:t>Provides visibility and predictable revenue</a:t>
            </a:r>
            <a:endParaRPr lang="en-US" sz="1800" b="1" dirty="0">
              <a:latin typeface="Calibri" pitchFamily="34" charset="0"/>
            </a:endParaRPr>
          </a:p>
          <a:p>
            <a:r>
              <a:rPr lang="en-US" sz="1800" b="1" dirty="0" smtClean="0">
                <a:latin typeface="Calibri"/>
                <a:cs typeface="Calibri"/>
              </a:rPr>
              <a:t>Limits </a:t>
            </a:r>
            <a:r>
              <a:rPr lang="en-US" sz="1800" b="1" dirty="0">
                <a:latin typeface="Calibri"/>
                <a:cs typeface="Calibri"/>
              </a:rPr>
              <a:t>the downside risk </a:t>
            </a:r>
            <a:r>
              <a:rPr lang="en-US" sz="1800" b="1" dirty="0" smtClean="0">
                <a:latin typeface="Calibri"/>
                <a:cs typeface="Calibri"/>
              </a:rPr>
              <a:t> </a:t>
            </a:r>
            <a:endParaRPr lang="en-US" sz="1800" b="1" dirty="0">
              <a:latin typeface="Calibri"/>
              <a:cs typeface="Calibri"/>
            </a:endParaRPr>
          </a:p>
        </p:txBody>
      </p:sp>
    </p:spTree>
    <p:extLst>
      <p:ext uri="{BB962C8B-B14F-4D97-AF65-F5344CB8AC3E}">
        <p14:creationId xmlns:p14="http://schemas.microsoft.com/office/powerpoint/2010/main" val="3374583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329625"/>
            <a:ext cx="8153400" cy="584775"/>
          </a:xfrm>
          <a:prstGeom prst="rect">
            <a:avLst/>
          </a:prstGeom>
          <a:noFill/>
        </p:spPr>
        <p:txBody>
          <a:bodyPr wrap="square" rtlCol="0">
            <a:spAutoFit/>
          </a:bodyPr>
          <a:lstStyle/>
          <a:p>
            <a:r>
              <a:rPr lang="en-US" sz="3200" b="1" i="1" dirty="0" smtClean="0">
                <a:latin typeface="Calibri" pitchFamily="34" charset="0"/>
              </a:rPr>
              <a:t>Pharmacy Business Model</a:t>
            </a:r>
            <a:endParaRPr lang="en-US" sz="3200" b="1" i="1" dirty="0">
              <a:latin typeface="Calibri" pitchFamily="34" charset="0"/>
            </a:endParaRPr>
          </a:p>
        </p:txBody>
      </p:sp>
      <p:sp>
        <p:nvSpPr>
          <p:cNvPr id="7" name="TextBox 6"/>
          <p:cNvSpPr txBox="1"/>
          <p:nvPr/>
        </p:nvSpPr>
        <p:spPr>
          <a:xfrm>
            <a:off x="533400" y="1066800"/>
            <a:ext cx="8001000" cy="2908489"/>
          </a:xfrm>
          <a:prstGeom prst="rect">
            <a:avLst/>
          </a:prstGeom>
          <a:noFill/>
        </p:spPr>
        <p:txBody>
          <a:bodyPr wrap="square" rtlCol="0">
            <a:spAutoFit/>
          </a:bodyPr>
          <a:lstStyle/>
          <a:p>
            <a:pPr>
              <a:spcAft>
                <a:spcPts val="600"/>
              </a:spcAft>
            </a:pPr>
            <a:r>
              <a:rPr lang="en-US" sz="1800" b="1" dirty="0" smtClean="0">
                <a:latin typeface="Calibri" pitchFamily="34" charset="0"/>
              </a:rPr>
              <a:t>Pharmacy concept</a:t>
            </a:r>
            <a:endParaRPr lang="en-US" sz="1800" dirty="0" smtClean="0">
              <a:latin typeface="Calibri" pitchFamily="34" charset="0"/>
            </a:endParaRPr>
          </a:p>
          <a:p>
            <a:pPr marL="395288" indent="-217488">
              <a:buClr>
                <a:schemeClr val="tx2"/>
              </a:buClr>
              <a:buFont typeface="Wingdings" pitchFamily="2" charset="2"/>
              <a:buChar char="§"/>
            </a:pPr>
            <a:r>
              <a:rPr lang="en-US" sz="1600" dirty="0" smtClean="0">
                <a:solidFill>
                  <a:srgbClr val="000000"/>
                </a:solidFill>
                <a:latin typeface="Calibri" pitchFamily="34" charset="0"/>
              </a:rPr>
              <a:t>Closed door pharmacy </a:t>
            </a:r>
          </a:p>
          <a:p>
            <a:pPr marL="852488" lvl="1" indent="-217488">
              <a:buClr>
                <a:schemeClr val="tx2"/>
              </a:buClr>
              <a:buFont typeface="Calibri" pitchFamily="34" charset="0"/>
              <a:buChar char="–"/>
            </a:pPr>
            <a:r>
              <a:rPr lang="en-US" sz="1600" dirty="0" smtClean="0">
                <a:solidFill>
                  <a:srgbClr val="000000"/>
                </a:solidFill>
                <a:latin typeface="Calibri" pitchFamily="34" charset="0"/>
              </a:rPr>
              <a:t>Walk in prescriptions are limited</a:t>
            </a:r>
            <a:endParaRPr lang="en-US" sz="1200" i="1" dirty="0" smtClean="0">
              <a:latin typeface="Calibri" pitchFamily="34" charset="0"/>
            </a:endParaRPr>
          </a:p>
          <a:p>
            <a:pPr marL="395288" indent="-217488">
              <a:buClr>
                <a:schemeClr val="tx2"/>
              </a:buClr>
              <a:buFont typeface="Wingdings" pitchFamily="2" charset="2"/>
              <a:buChar char="§"/>
            </a:pPr>
            <a:r>
              <a:rPr lang="en-US" sz="1600" dirty="0" smtClean="0">
                <a:solidFill>
                  <a:srgbClr val="000000"/>
                </a:solidFill>
                <a:latin typeface="Calibri" pitchFamily="34" charset="0"/>
              </a:rPr>
              <a:t>800 – 1,500 sq. Ft. medical office space in secondary &amp; tertiary locations</a:t>
            </a:r>
            <a:endParaRPr lang="en-US" sz="1200" i="1" dirty="0" smtClean="0">
              <a:latin typeface="Calibri" pitchFamily="34" charset="0"/>
            </a:endParaRPr>
          </a:p>
          <a:p>
            <a:pPr marL="395288" indent="-217488">
              <a:buClr>
                <a:schemeClr val="tx2"/>
              </a:buClr>
              <a:buFont typeface="Wingdings" pitchFamily="2" charset="2"/>
              <a:buChar char="§"/>
            </a:pPr>
            <a:r>
              <a:rPr lang="en-US" sz="1600" dirty="0" smtClean="0">
                <a:solidFill>
                  <a:srgbClr val="000000"/>
                </a:solidFill>
                <a:latin typeface="Calibri" pitchFamily="34" charset="0"/>
              </a:rPr>
              <a:t>Pharmacy layout designed with physician office  “look &amp; feel”</a:t>
            </a:r>
            <a:endParaRPr lang="en-US" sz="1200" i="1" dirty="0" smtClean="0">
              <a:latin typeface="Calibri" pitchFamily="34" charset="0"/>
            </a:endParaRPr>
          </a:p>
          <a:p>
            <a:pPr marL="395288" indent="-217488">
              <a:buClr>
                <a:schemeClr val="tx2"/>
              </a:buClr>
              <a:buFont typeface="Wingdings" pitchFamily="2" charset="2"/>
              <a:buChar char="§"/>
            </a:pPr>
            <a:r>
              <a:rPr lang="en-US" sz="1600" dirty="0" smtClean="0">
                <a:solidFill>
                  <a:srgbClr val="000000"/>
                </a:solidFill>
                <a:latin typeface="Calibri" pitchFamily="34" charset="0"/>
              </a:rPr>
              <a:t>First rate security measures </a:t>
            </a:r>
          </a:p>
          <a:p>
            <a:pPr marL="852488" lvl="1" indent="-217488">
              <a:buClr>
                <a:schemeClr val="tx2"/>
              </a:buClr>
              <a:buFont typeface="Calibri" pitchFamily="34" charset="0"/>
              <a:buChar char="–"/>
            </a:pPr>
            <a:r>
              <a:rPr lang="en-US" sz="1600" dirty="0" smtClean="0">
                <a:solidFill>
                  <a:srgbClr val="000000"/>
                </a:solidFill>
                <a:latin typeface="Calibri" pitchFamily="34" charset="0"/>
              </a:rPr>
              <a:t>Video, motion, and lock storage systems</a:t>
            </a:r>
          </a:p>
          <a:p>
            <a:pPr marL="395288" indent="-217488">
              <a:buClr>
                <a:schemeClr val="tx2"/>
              </a:buClr>
              <a:buFont typeface="Wingdings" pitchFamily="2" charset="2"/>
              <a:buChar char="§"/>
            </a:pPr>
            <a:r>
              <a:rPr lang="en-US" sz="1600" dirty="0" smtClean="0">
                <a:solidFill>
                  <a:srgbClr val="000000"/>
                </a:solidFill>
                <a:latin typeface="Calibri" pitchFamily="34" charset="0"/>
              </a:rPr>
              <a:t>Staffing: one pharmacist, up to 3 support personal, 2 sales representatives</a:t>
            </a:r>
            <a:endParaRPr lang="en-US" sz="1200" i="1" dirty="0" smtClean="0">
              <a:latin typeface="Calibri" pitchFamily="34" charset="0"/>
            </a:endParaRPr>
          </a:p>
          <a:p>
            <a:pPr marL="395288" indent="-217488">
              <a:buClr>
                <a:schemeClr val="tx2"/>
              </a:buClr>
              <a:buFont typeface="Wingdings" pitchFamily="2" charset="2"/>
              <a:buChar char="§"/>
            </a:pPr>
            <a:r>
              <a:rPr lang="en-US" sz="1600" dirty="0" smtClean="0">
                <a:solidFill>
                  <a:srgbClr val="000000"/>
                </a:solidFill>
                <a:latin typeface="Calibri" pitchFamily="34" charset="0"/>
              </a:rPr>
              <a:t>Geographical coverage area: (~150 mile radius)</a:t>
            </a:r>
            <a:endParaRPr lang="en-US" sz="1200" i="1" dirty="0" smtClean="0">
              <a:latin typeface="Calibri" pitchFamily="34" charset="0"/>
            </a:endParaRPr>
          </a:p>
          <a:p>
            <a:pPr marL="395288" indent="-217488">
              <a:buClr>
                <a:schemeClr val="tx2"/>
              </a:buClr>
              <a:buFont typeface="Wingdings" pitchFamily="2" charset="2"/>
              <a:buChar char="§"/>
            </a:pPr>
            <a:r>
              <a:rPr lang="en-US" sz="1600" dirty="0" smtClean="0">
                <a:latin typeface="Calibri" pitchFamily="34" charset="0"/>
              </a:rPr>
              <a:t>Pharmacy revenue model projected at ~ $9.0 million at full capacity (300 scripts/day)</a:t>
            </a:r>
          </a:p>
          <a:p>
            <a:pPr marL="395288" indent="-217488">
              <a:buClr>
                <a:schemeClr val="tx2"/>
              </a:buClr>
              <a:buFont typeface="Wingdings" pitchFamily="2" charset="2"/>
              <a:buChar char="§"/>
            </a:pPr>
            <a:endParaRPr lang="en-US" sz="1600" dirty="0" smtClean="0">
              <a:solidFill>
                <a:srgbClr val="000000"/>
              </a:solidFill>
              <a:latin typeface="Calibri" pitchFamily="34" charset="0"/>
            </a:endParaRPr>
          </a:p>
        </p:txBody>
      </p:sp>
      <p:pic>
        <p:nvPicPr>
          <p:cNvPr id="4" name="Picture 31" descr="tustin1"/>
          <p:cNvPicPr>
            <a:picLocks noChangeAspect="1" noChangeArrowheads="1"/>
          </p:cNvPicPr>
          <p:nvPr/>
        </p:nvPicPr>
        <p:blipFill>
          <a:blip r:embed="rId3" cstate="print"/>
          <a:srcRect/>
          <a:stretch>
            <a:fillRect/>
          </a:stretch>
        </p:blipFill>
        <p:spPr bwMode="auto">
          <a:xfrm>
            <a:off x="5105400" y="4286818"/>
            <a:ext cx="2400300" cy="1809181"/>
          </a:xfrm>
          <a:prstGeom prst="rect">
            <a:avLst/>
          </a:prstGeom>
          <a:noFill/>
          <a:ln w="19050">
            <a:noFill/>
            <a:miter lim="800000"/>
            <a:headEnd/>
            <a:tailEnd/>
          </a:ln>
        </p:spPr>
      </p:pic>
      <p:pic>
        <p:nvPicPr>
          <p:cNvPr id="5" name="Picture 21" descr="4564286689_07455415b1"/>
          <p:cNvPicPr>
            <a:picLocks noChangeAspect="1" noChangeArrowheads="1"/>
          </p:cNvPicPr>
          <p:nvPr/>
        </p:nvPicPr>
        <p:blipFill>
          <a:blip r:embed="rId4" cstate="print"/>
          <a:srcRect l="16000" r="6000"/>
          <a:stretch>
            <a:fillRect/>
          </a:stretch>
        </p:blipFill>
        <p:spPr bwMode="auto">
          <a:xfrm>
            <a:off x="1752600" y="4282906"/>
            <a:ext cx="2438400" cy="1813093"/>
          </a:xfrm>
          <a:prstGeom prst="rect">
            <a:avLst/>
          </a:prstGeom>
          <a:noFill/>
          <a:ln w="19050">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329625"/>
            <a:ext cx="8153400" cy="584775"/>
          </a:xfrm>
          <a:prstGeom prst="rect">
            <a:avLst/>
          </a:prstGeom>
          <a:noFill/>
        </p:spPr>
        <p:txBody>
          <a:bodyPr wrap="square" rtlCol="0">
            <a:spAutoFit/>
          </a:bodyPr>
          <a:lstStyle/>
          <a:p>
            <a:r>
              <a:rPr lang="en-US" sz="3200" b="1" i="1" dirty="0" smtClean="0">
                <a:latin typeface="Calibri" pitchFamily="34" charset="0"/>
              </a:rPr>
              <a:t>Pharmacy Economics</a:t>
            </a:r>
            <a:endParaRPr lang="en-US" sz="3200" b="1" i="1" dirty="0">
              <a:latin typeface="Calibri" pitchFamily="34" charset="0"/>
            </a:endParaRPr>
          </a:p>
        </p:txBody>
      </p:sp>
      <p:sp>
        <p:nvSpPr>
          <p:cNvPr id="7" name="TextBox 6"/>
          <p:cNvSpPr txBox="1"/>
          <p:nvPr/>
        </p:nvSpPr>
        <p:spPr>
          <a:xfrm>
            <a:off x="457200" y="1066800"/>
            <a:ext cx="8001000" cy="4016484"/>
          </a:xfrm>
          <a:prstGeom prst="rect">
            <a:avLst/>
          </a:prstGeom>
          <a:noFill/>
        </p:spPr>
        <p:txBody>
          <a:bodyPr wrap="square" rtlCol="0">
            <a:spAutoFit/>
          </a:bodyPr>
          <a:lstStyle/>
          <a:p>
            <a:r>
              <a:rPr lang="en-US" sz="1800" b="1" dirty="0" smtClean="0">
                <a:latin typeface="Calibri" pitchFamily="34" charset="0"/>
              </a:rPr>
              <a:t>Low start-up costs: ~$350K</a:t>
            </a:r>
          </a:p>
          <a:p>
            <a:endParaRPr lang="en-US" sz="500" dirty="0" smtClean="0">
              <a:latin typeface="Calibri" pitchFamily="34" charset="0"/>
            </a:endParaRPr>
          </a:p>
          <a:p>
            <a:endParaRPr lang="en-US" sz="2000" dirty="0" smtClean="0">
              <a:latin typeface="Calibri" pitchFamily="34" charset="0"/>
            </a:endParaRPr>
          </a:p>
          <a:p>
            <a:endParaRPr lang="en-US" sz="2000" dirty="0" smtClean="0">
              <a:latin typeface="Calibri" pitchFamily="34" charset="0"/>
            </a:endParaRPr>
          </a:p>
          <a:p>
            <a:endParaRPr lang="en-US" sz="2000" dirty="0" smtClean="0">
              <a:latin typeface="Calibri" pitchFamily="34" charset="0"/>
            </a:endParaRPr>
          </a:p>
          <a:p>
            <a:endParaRPr lang="en-US" sz="2000" dirty="0" smtClean="0">
              <a:latin typeface="Calibri" pitchFamily="34" charset="0"/>
            </a:endParaRPr>
          </a:p>
          <a:p>
            <a:endParaRPr lang="en-US" sz="2000" dirty="0" smtClean="0">
              <a:latin typeface="Calibri" pitchFamily="34" charset="0"/>
            </a:endParaRPr>
          </a:p>
          <a:p>
            <a:endParaRPr lang="en-US" sz="2000" dirty="0" smtClean="0">
              <a:latin typeface="Calibri" pitchFamily="34" charset="0"/>
            </a:endParaRPr>
          </a:p>
          <a:p>
            <a:endParaRPr lang="en-US" sz="500" dirty="0" smtClean="0">
              <a:latin typeface="Calibri" pitchFamily="34" charset="0"/>
            </a:endParaRPr>
          </a:p>
          <a:p>
            <a:r>
              <a:rPr lang="en-US" sz="1800" b="1" dirty="0" smtClean="0">
                <a:latin typeface="Calibri" pitchFamily="34" charset="0"/>
              </a:rPr>
              <a:t>Proven business model</a:t>
            </a:r>
          </a:p>
          <a:p>
            <a:endParaRPr lang="en-US" sz="500" b="1" dirty="0" smtClean="0">
              <a:latin typeface="Calibri" pitchFamily="34" charset="0"/>
            </a:endParaRPr>
          </a:p>
          <a:p>
            <a:pPr marL="395288" indent="-217488">
              <a:buClr>
                <a:schemeClr val="tx2"/>
              </a:buClr>
              <a:buFont typeface="Wingdings" pitchFamily="2" charset="2"/>
              <a:buChar char="§"/>
            </a:pPr>
            <a:r>
              <a:rPr lang="en-US" sz="1600" dirty="0" smtClean="0">
                <a:latin typeface="Calibri" pitchFamily="34" charset="0"/>
              </a:rPr>
              <a:t>Achieve pharmacy level profitability at only 75 scripts/day</a:t>
            </a:r>
          </a:p>
          <a:p>
            <a:pPr marL="395288" indent="-217488">
              <a:buClr>
                <a:schemeClr val="tx2"/>
              </a:buClr>
              <a:buFont typeface="Wingdings" pitchFamily="2" charset="2"/>
              <a:buChar char="§"/>
            </a:pPr>
            <a:r>
              <a:rPr lang="en-US" sz="1600" dirty="0" smtClean="0">
                <a:latin typeface="Calibri" pitchFamily="34" charset="0"/>
              </a:rPr>
              <a:t>Rapid ROI: </a:t>
            </a:r>
            <a:r>
              <a:rPr lang="en-US" sz="1600" i="1" dirty="0" smtClean="0">
                <a:latin typeface="Calibri" pitchFamily="34" charset="0"/>
              </a:rPr>
              <a:t>model built for 300 scripts/day</a:t>
            </a:r>
          </a:p>
          <a:p>
            <a:pPr marL="395288" indent="-217488">
              <a:buClr>
                <a:schemeClr val="tx2"/>
              </a:buClr>
              <a:buFont typeface="Wingdings" pitchFamily="2" charset="2"/>
              <a:buChar char="§"/>
            </a:pPr>
            <a:r>
              <a:rPr lang="en-US" sz="1600" dirty="0" smtClean="0">
                <a:latin typeface="Calibri" pitchFamily="34" charset="0"/>
              </a:rPr>
              <a:t>Long term recurring patient revenue stream</a:t>
            </a:r>
          </a:p>
          <a:p>
            <a:pPr marL="395288" indent="-217488">
              <a:buClr>
                <a:schemeClr val="tx2"/>
              </a:buClr>
              <a:buFont typeface="Wingdings" pitchFamily="2" charset="2"/>
              <a:buChar char="§"/>
            </a:pPr>
            <a:r>
              <a:rPr lang="en-US" sz="1600" dirty="0" smtClean="0">
                <a:solidFill>
                  <a:srgbClr val="000000"/>
                </a:solidFill>
                <a:latin typeface="Calibri" pitchFamily="34" charset="0"/>
              </a:rPr>
              <a:t>Minimal sensitivity to overall economic cycles</a:t>
            </a:r>
            <a:endParaRPr lang="en-US" sz="1200" i="1" dirty="0" smtClean="0">
              <a:latin typeface="Calibri" pitchFamily="34" charset="0"/>
            </a:endParaRPr>
          </a:p>
          <a:p>
            <a:pPr marL="395288" indent="-217488">
              <a:buClr>
                <a:schemeClr val="tx2"/>
              </a:buClr>
              <a:buFont typeface="Wingdings" pitchFamily="2" charset="2"/>
              <a:buChar char="§"/>
            </a:pPr>
            <a:r>
              <a:rPr lang="en-US" sz="1600" dirty="0" smtClean="0">
                <a:solidFill>
                  <a:srgbClr val="000000"/>
                </a:solidFill>
                <a:latin typeface="Calibri" pitchFamily="34" charset="0"/>
              </a:rPr>
              <a:t>Model is proven through </a:t>
            </a:r>
            <a:r>
              <a:rPr lang="en-US" sz="1600" dirty="0" smtClean="0">
                <a:solidFill>
                  <a:srgbClr val="000000"/>
                </a:solidFill>
                <a:latin typeface="Calibri" pitchFamily="34" charset="0"/>
              </a:rPr>
              <a:t>2 </a:t>
            </a:r>
            <a:r>
              <a:rPr lang="en-US" sz="1600" dirty="0" smtClean="0">
                <a:solidFill>
                  <a:srgbClr val="000000"/>
                </a:solidFill>
                <a:latin typeface="Calibri" pitchFamily="34" charset="0"/>
              </a:rPr>
              <a:t>store locations and replicable throughout the US</a:t>
            </a:r>
            <a:endParaRPr lang="en-US" sz="1200" i="1" dirty="0" smtClean="0">
              <a:latin typeface="Calibri" pitchFamily="34" charset="0"/>
            </a:endParaRPr>
          </a:p>
        </p:txBody>
      </p:sp>
      <p:sp>
        <p:nvSpPr>
          <p:cNvPr id="4" name="Rectangle 36"/>
          <p:cNvSpPr>
            <a:spLocks noChangeArrowheads="1"/>
          </p:cNvSpPr>
          <p:nvPr/>
        </p:nvSpPr>
        <p:spPr bwMode="auto">
          <a:xfrm>
            <a:off x="533400" y="5257800"/>
            <a:ext cx="8077200" cy="707886"/>
          </a:xfrm>
          <a:prstGeom prst="rect">
            <a:avLst/>
          </a:prstGeom>
          <a:solidFill>
            <a:srgbClr val="1B5B9C"/>
          </a:solidFill>
          <a:ln w="9525">
            <a:noFill/>
            <a:miter lim="800000"/>
            <a:headEnd/>
            <a:tailEnd/>
          </a:ln>
        </p:spPr>
        <p:txBody>
          <a:bodyPr wrap="square">
            <a:spAutoFit/>
          </a:bodyPr>
          <a:lstStyle/>
          <a:p>
            <a:pPr algn="ctr"/>
            <a:r>
              <a:rPr lang="en-US" sz="2000" b="1" i="1" dirty="0" smtClean="0">
                <a:solidFill>
                  <a:schemeClr val="bg1"/>
                </a:solidFill>
                <a:latin typeface="Calibri" pitchFamily="34" charset="0"/>
              </a:rPr>
              <a:t>Target patient has chronic pain or other complex health conditions that require multiple prescriptions each month for the rest of their life</a:t>
            </a:r>
            <a:endParaRPr lang="en-US" sz="2000" b="1" i="1" dirty="0">
              <a:solidFill>
                <a:schemeClr val="bg1"/>
              </a:solidFill>
              <a:latin typeface="Calibri" pitchFamily="34" charset="0"/>
            </a:endParaRPr>
          </a:p>
        </p:txBody>
      </p:sp>
      <p:graphicFrame>
        <p:nvGraphicFramePr>
          <p:cNvPr id="5" name="Table 4"/>
          <p:cNvGraphicFramePr>
            <a:graphicFrameLocks noGrp="1"/>
          </p:cNvGraphicFramePr>
          <p:nvPr/>
        </p:nvGraphicFramePr>
        <p:xfrm>
          <a:off x="609600" y="1524000"/>
          <a:ext cx="7848600" cy="1676400"/>
        </p:xfrm>
        <a:graphic>
          <a:graphicData uri="http://schemas.openxmlformats.org/drawingml/2006/table">
            <a:tbl>
              <a:tblPr firstRow="1" bandRow="1">
                <a:tableStyleId>{6E25E649-3F16-4E02-A733-19D2CDBF48F0}</a:tableStyleId>
              </a:tblPr>
              <a:tblGrid>
                <a:gridCol w="3924300"/>
                <a:gridCol w="3924300"/>
              </a:tblGrid>
              <a:tr h="312638">
                <a:tc>
                  <a:txBody>
                    <a:bodyPr/>
                    <a:lstStyle/>
                    <a:p>
                      <a:r>
                        <a:rPr lang="en-US" sz="1600" dirty="0" smtClean="0"/>
                        <a:t>Item</a:t>
                      </a:r>
                      <a:endParaRPr lang="en-US" sz="1600" dirty="0"/>
                    </a:p>
                  </a:txBody>
                  <a:tcPr>
                    <a:solidFill>
                      <a:srgbClr val="1B5B9C"/>
                    </a:solidFill>
                  </a:tcPr>
                </a:tc>
                <a:tc>
                  <a:txBody>
                    <a:bodyPr/>
                    <a:lstStyle/>
                    <a:p>
                      <a:pPr algn="r"/>
                      <a:r>
                        <a:rPr lang="en-US" sz="1600" dirty="0" smtClean="0"/>
                        <a:t>Amount</a:t>
                      </a:r>
                      <a:endParaRPr lang="en-US" sz="1600" dirty="0"/>
                    </a:p>
                  </a:txBody>
                  <a:tcPr>
                    <a:solidFill>
                      <a:srgbClr val="1B5B9C"/>
                    </a:solidFill>
                  </a:tcPr>
                </a:tc>
              </a:tr>
              <a:tr h="312638">
                <a:tc>
                  <a:txBody>
                    <a:bodyPr/>
                    <a:lstStyle/>
                    <a:p>
                      <a:r>
                        <a:rPr lang="en-US" sz="1600" dirty="0" smtClean="0">
                          <a:solidFill>
                            <a:srgbClr val="000000"/>
                          </a:solidFill>
                          <a:latin typeface="Calibri" pitchFamily="34" charset="0"/>
                        </a:rPr>
                        <a:t>Physical location</a:t>
                      </a:r>
                      <a:endParaRPr lang="en-US" sz="1600" dirty="0"/>
                    </a:p>
                  </a:txBody>
                  <a:tcPr/>
                </a:tc>
                <a:tc>
                  <a:txBody>
                    <a:bodyPr/>
                    <a:lstStyle/>
                    <a:p>
                      <a:pPr algn="r"/>
                      <a:r>
                        <a:rPr lang="en-US" sz="1600" dirty="0" smtClean="0">
                          <a:solidFill>
                            <a:srgbClr val="000000"/>
                          </a:solidFill>
                          <a:latin typeface="Calibri" pitchFamily="34" charset="0"/>
                        </a:rPr>
                        <a:t>$50 - 75K </a:t>
                      </a:r>
                      <a:endParaRPr lang="en-US" sz="1600" dirty="0"/>
                    </a:p>
                  </a:txBody>
                  <a:tcPr/>
                </a:tc>
              </a:tr>
              <a:tr h="312638">
                <a:tc>
                  <a:txBody>
                    <a:bodyPr/>
                    <a:lstStyle/>
                    <a:p>
                      <a:r>
                        <a:rPr lang="en-US" sz="1600" dirty="0" smtClean="0">
                          <a:solidFill>
                            <a:srgbClr val="000000"/>
                          </a:solidFill>
                          <a:latin typeface="Calibri" pitchFamily="34" charset="0"/>
                        </a:rPr>
                        <a:t>Initial inventory</a:t>
                      </a:r>
                      <a:endParaRPr lang="en-US" sz="1600" dirty="0"/>
                    </a:p>
                  </a:txBody>
                  <a:tcPr/>
                </a:tc>
                <a:tc>
                  <a:txBody>
                    <a:bodyPr/>
                    <a:lstStyle/>
                    <a:p>
                      <a:pPr algn="r"/>
                      <a:r>
                        <a:rPr lang="en-US" sz="1600" dirty="0" smtClean="0">
                          <a:solidFill>
                            <a:srgbClr val="000000"/>
                          </a:solidFill>
                          <a:latin typeface="Calibri" pitchFamily="34" charset="0"/>
                        </a:rPr>
                        <a:t>$50 – 75k </a:t>
                      </a:r>
                      <a:endParaRPr lang="en-US" sz="1600" dirty="0"/>
                    </a:p>
                  </a:txBody>
                  <a:tcPr/>
                </a:tc>
              </a:tr>
              <a:tr h="312638">
                <a:tc>
                  <a:txBody>
                    <a:bodyPr/>
                    <a:lstStyle/>
                    <a:p>
                      <a:r>
                        <a:rPr lang="en-US" sz="1600" dirty="0" smtClean="0">
                          <a:solidFill>
                            <a:srgbClr val="000000"/>
                          </a:solidFill>
                          <a:latin typeface="Calibri" pitchFamily="34" charset="0"/>
                        </a:rPr>
                        <a:t>Furniture, equipment, and software</a:t>
                      </a:r>
                      <a:endParaRPr lang="en-US" sz="1600" dirty="0"/>
                    </a:p>
                  </a:txBody>
                  <a:tcPr/>
                </a:tc>
                <a:tc>
                  <a:txBody>
                    <a:bodyPr/>
                    <a:lstStyle/>
                    <a:p>
                      <a:pPr algn="r"/>
                      <a:r>
                        <a:rPr lang="en-US" sz="1600" dirty="0" smtClean="0">
                          <a:solidFill>
                            <a:srgbClr val="000000"/>
                          </a:solidFill>
                          <a:latin typeface="Calibri" pitchFamily="34" charset="0"/>
                        </a:rPr>
                        <a:t>$30 - 40k</a:t>
                      </a:r>
                      <a:endParaRPr lang="en-US" sz="1600" dirty="0"/>
                    </a:p>
                  </a:txBody>
                  <a:tcPr/>
                </a:tc>
              </a:tr>
              <a:tr h="312638">
                <a:tc>
                  <a:txBody>
                    <a:bodyPr/>
                    <a:lstStyle/>
                    <a:p>
                      <a:r>
                        <a:rPr lang="en-US" sz="1600" dirty="0" smtClean="0">
                          <a:solidFill>
                            <a:srgbClr val="000000"/>
                          </a:solidFill>
                          <a:latin typeface="Calibri" pitchFamily="34" charset="0"/>
                        </a:rPr>
                        <a:t>Working capital (6-9 months)</a:t>
                      </a:r>
                      <a:endParaRPr lang="en-US" sz="1600" dirty="0"/>
                    </a:p>
                  </a:txBody>
                  <a:tcPr/>
                </a:tc>
                <a:tc>
                  <a:txBody>
                    <a:bodyPr/>
                    <a:lstStyle/>
                    <a:p>
                      <a:pPr algn="r"/>
                      <a:r>
                        <a:rPr lang="en-US" sz="1600" dirty="0" smtClean="0">
                          <a:solidFill>
                            <a:srgbClr val="000000"/>
                          </a:solidFill>
                          <a:latin typeface="Calibri" pitchFamily="34" charset="0"/>
                        </a:rPr>
                        <a:t>$150k </a:t>
                      </a:r>
                      <a:endParaRPr lang="en-US" sz="1600" dirty="0"/>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11601604"/>
              </p:ext>
            </p:extLst>
          </p:nvPr>
        </p:nvGraphicFramePr>
        <p:xfrm>
          <a:off x="1066800" y="1524000"/>
          <a:ext cx="7086600" cy="3444240"/>
        </p:xfrm>
        <a:graphic>
          <a:graphicData uri="http://schemas.openxmlformats.org/drawingml/2006/table">
            <a:tbl>
              <a:tblPr firstRow="1" bandRow="1">
                <a:tableStyleId>{6E25E649-3F16-4E02-A733-19D2CDBF48F0}</a:tableStyleId>
              </a:tblPr>
              <a:tblGrid>
                <a:gridCol w="4343400"/>
                <a:gridCol w="2743200"/>
              </a:tblGrid>
              <a:tr h="762000">
                <a:tc>
                  <a:txBody>
                    <a:bodyPr/>
                    <a:lstStyle/>
                    <a:p>
                      <a:r>
                        <a:rPr lang="en-US" sz="1600" dirty="0" smtClean="0"/>
                        <a:t>For the Year Ending</a:t>
                      </a:r>
                      <a:endParaRPr lang="en-US" sz="1600" b="0" dirty="0">
                        <a:latin typeface="+mn-lt"/>
                      </a:endParaRPr>
                    </a:p>
                  </a:txBody>
                  <a:tcPr>
                    <a:solidFill>
                      <a:srgbClr val="1B5B9C"/>
                    </a:solidFill>
                  </a:tcPr>
                </a:tc>
                <a:tc>
                  <a:txBody>
                    <a:bodyPr/>
                    <a:lstStyle/>
                    <a:p>
                      <a:pPr algn="r"/>
                      <a:endParaRPr lang="en-US" sz="1600" dirty="0" smtClean="0"/>
                    </a:p>
                    <a:p>
                      <a:pPr algn="r"/>
                      <a:r>
                        <a:rPr lang="en-US" sz="1600" baseline="0" dirty="0" smtClean="0"/>
                        <a:t>  December 31, 2012</a:t>
                      </a:r>
                      <a:endParaRPr lang="en-US" sz="1600" dirty="0" smtClean="0">
                        <a:latin typeface="+mn-lt"/>
                      </a:endParaRPr>
                    </a:p>
                  </a:txBody>
                  <a:tcPr>
                    <a:solidFill>
                      <a:srgbClr val="1B5B9C"/>
                    </a:solidFill>
                  </a:tcPr>
                </a:tc>
              </a:tr>
              <a:tr h="333617">
                <a:tc>
                  <a:txBody>
                    <a:bodyPr/>
                    <a:lstStyle/>
                    <a:p>
                      <a:r>
                        <a:rPr lang="en-US" sz="1600" dirty="0" smtClean="0"/>
                        <a:t># of new patients</a:t>
                      </a:r>
                      <a:endParaRPr lang="en-US" sz="1600" b="0" dirty="0">
                        <a:latin typeface="+mn-lt"/>
                      </a:endParaRPr>
                    </a:p>
                  </a:txBody>
                  <a:tcPr/>
                </a:tc>
                <a:tc>
                  <a:txBody>
                    <a:bodyPr/>
                    <a:lstStyle/>
                    <a:p>
                      <a:pPr algn="r"/>
                      <a:r>
                        <a:rPr lang="en-US" sz="1600" dirty="0" smtClean="0">
                          <a:solidFill>
                            <a:schemeClr val="tx1"/>
                          </a:solidFill>
                        </a:rPr>
                        <a:t>6,542</a:t>
                      </a:r>
                      <a:endParaRPr lang="en-US" sz="1600" dirty="0">
                        <a:solidFill>
                          <a:schemeClr val="tx1"/>
                        </a:solidFill>
                        <a:latin typeface="+mn-lt"/>
                      </a:endParaRPr>
                    </a:p>
                  </a:txBody>
                  <a:tcPr/>
                </a:tc>
              </a:tr>
              <a:tr h="333617">
                <a:tc>
                  <a:txBody>
                    <a:bodyPr/>
                    <a:lstStyle/>
                    <a:p>
                      <a:r>
                        <a:rPr lang="en-US" sz="1600" dirty="0" smtClean="0"/>
                        <a:t>Average new patients per day</a:t>
                      </a:r>
                      <a:endParaRPr lang="en-US" sz="1600" dirty="0">
                        <a:latin typeface="+mn-lt"/>
                      </a:endParaRPr>
                    </a:p>
                  </a:txBody>
                  <a:tcPr/>
                </a:tc>
                <a:tc>
                  <a:txBody>
                    <a:bodyPr/>
                    <a:lstStyle/>
                    <a:p>
                      <a:pPr algn="r"/>
                      <a:r>
                        <a:rPr lang="en-US" sz="1600" dirty="0" smtClean="0">
                          <a:solidFill>
                            <a:schemeClr val="tx1"/>
                          </a:solidFill>
                        </a:rPr>
                        <a:t>26</a:t>
                      </a:r>
                      <a:endParaRPr lang="en-US" sz="1600" dirty="0">
                        <a:solidFill>
                          <a:schemeClr val="tx1"/>
                        </a:solidFill>
                        <a:latin typeface="+mn-lt"/>
                      </a:endParaRPr>
                    </a:p>
                  </a:txBody>
                  <a:tcPr/>
                </a:tc>
              </a:tr>
              <a:tr h="333617">
                <a:tc>
                  <a:txBody>
                    <a:bodyPr/>
                    <a:lstStyle/>
                    <a:p>
                      <a:r>
                        <a:rPr lang="en-US" sz="1600" dirty="0" smtClean="0"/>
                        <a:t># of patients serviced</a:t>
                      </a:r>
                      <a:endParaRPr lang="en-US" sz="1600" dirty="0" smtClean="0">
                        <a:latin typeface="+mn-lt"/>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kern="1200" dirty="0" smtClean="0"/>
                        <a:t>48,177</a:t>
                      </a:r>
                      <a:endParaRPr lang="en-US" sz="1600" kern="1200" dirty="0" smtClean="0">
                        <a:solidFill>
                          <a:schemeClr val="dk1"/>
                        </a:solidFill>
                        <a:latin typeface="+mn-lt"/>
                        <a:ea typeface="+mn-ea"/>
                        <a:cs typeface="+mn-cs"/>
                      </a:endParaRPr>
                    </a:p>
                  </a:txBody>
                  <a:tcPr/>
                </a:tc>
              </a:tr>
              <a:tr h="333617">
                <a:tc>
                  <a:txBody>
                    <a:bodyPr/>
                    <a:lstStyle/>
                    <a:p>
                      <a:r>
                        <a:rPr lang="en-US" sz="1600" dirty="0" smtClean="0"/>
                        <a:t>Business</a:t>
                      </a:r>
                      <a:r>
                        <a:rPr lang="en-US" sz="1600" baseline="0" dirty="0" smtClean="0"/>
                        <a:t> Days</a:t>
                      </a:r>
                      <a:endParaRPr lang="en-US" sz="1600" dirty="0">
                        <a:latin typeface="+mn-lt"/>
                      </a:endParaRPr>
                    </a:p>
                  </a:txBody>
                  <a:tcPr/>
                </a:tc>
                <a:tc>
                  <a:txBody>
                    <a:bodyPr/>
                    <a:lstStyle/>
                    <a:p>
                      <a:pPr algn="r"/>
                      <a:r>
                        <a:rPr lang="en-US" sz="1600" dirty="0" smtClean="0"/>
                        <a:t>255</a:t>
                      </a:r>
                      <a:endParaRPr lang="en-US" sz="1600" dirty="0">
                        <a:latin typeface="+mn-lt"/>
                      </a:endParaRPr>
                    </a:p>
                  </a:txBody>
                  <a:tcPr/>
                </a:tc>
              </a:tr>
              <a:tr h="333617">
                <a:tc>
                  <a:txBody>
                    <a:bodyPr/>
                    <a:lstStyle/>
                    <a:p>
                      <a:r>
                        <a:rPr lang="en-US" sz="1600" dirty="0" smtClean="0"/>
                        <a:t># of scripts</a:t>
                      </a:r>
                      <a:endParaRPr lang="en-US" sz="1600" dirty="0">
                        <a:latin typeface="+mn-lt"/>
                      </a:endParaRPr>
                    </a:p>
                  </a:txBody>
                  <a:tcPr/>
                </a:tc>
                <a:tc>
                  <a:txBody>
                    <a:bodyPr/>
                    <a:lstStyle/>
                    <a:p>
                      <a:pPr algn="r"/>
                      <a:r>
                        <a:rPr lang="en-US" sz="1600" dirty="0" smtClean="0"/>
                        <a:t>121,392</a:t>
                      </a:r>
                      <a:endParaRPr lang="en-US" sz="1600" dirty="0">
                        <a:latin typeface="+mn-lt"/>
                      </a:endParaRPr>
                    </a:p>
                  </a:txBody>
                  <a:tcPr/>
                </a:tc>
              </a:tr>
              <a:tr h="333617">
                <a:tc>
                  <a:txBody>
                    <a:bodyPr/>
                    <a:lstStyle/>
                    <a:p>
                      <a:r>
                        <a:rPr lang="en-US" sz="1600" dirty="0" smtClean="0"/>
                        <a:t># of scripts per day</a:t>
                      </a:r>
                      <a:endParaRPr lang="en-US" sz="1600" dirty="0">
                        <a:latin typeface="+mn-lt"/>
                      </a:endParaRPr>
                    </a:p>
                  </a:txBody>
                  <a:tcPr/>
                </a:tc>
                <a:tc>
                  <a:txBody>
                    <a:bodyPr/>
                    <a:lstStyle/>
                    <a:p>
                      <a:pPr algn="r"/>
                      <a:r>
                        <a:rPr lang="en-US" sz="1600" dirty="0" smtClean="0"/>
                        <a:t>476</a:t>
                      </a:r>
                      <a:endParaRPr lang="en-US" sz="1600" dirty="0">
                        <a:latin typeface="+mn-lt"/>
                      </a:endParaRPr>
                    </a:p>
                  </a:txBody>
                  <a:tcPr/>
                </a:tc>
              </a:tr>
              <a:tr h="333617">
                <a:tc>
                  <a:txBody>
                    <a:bodyPr/>
                    <a:lstStyle/>
                    <a:p>
                      <a:r>
                        <a:rPr lang="en-US" sz="1600" dirty="0" smtClean="0"/>
                        <a:t>Average revenue per script</a:t>
                      </a:r>
                      <a:endParaRPr lang="en-US" sz="1600" dirty="0">
                        <a:latin typeface="+mn-lt"/>
                      </a:endParaRPr>
                    </a:p>
                  </a:txBody>
                  <a:tcPr/>
                </a:tc>
                <a:tc>
                  <a:txBody>
                    <a:bodyPr/>
                    <a:lstStyle/>
                    <a:p>
                      <a:pPr algn="r"/>
                      <a:r>
                        <a:rPr lang="en-US" sz="1600" dirty="0" smtClean="0"/>
                        <a:t>$117</a:t>
                      </a:r>
                      <a:endParaRPr lang="en-US" sz="1600" dirty="0">
                        <a:latin typeface="+mn-lt"/>
                      </a:endParaRPr>
                    </a:p>
                  </a:txBody>
                  <a:tcPr/>
                </a:tc>
              </a:tr>
              <a:tr h="333617">
                <a:tc>
                  <a:txBody>
                    <a:bodyPr/>
                    <a:lstStyle/>
                    <a:p>
                      <a:r>
                        <a:rPr lang="en-US" sz="1600" dirty="0" smtClean="0"/>
                        <a:t>Average revenue per patient</a:t>
                      </a:r>
                      <a:endParaRPr lang="en-US" sz="1600" dirty="0">
                        <a:latin typeface="+mn-lt"/>
                      </a:endParaRPr>
                    </a:p>
                  </a:txBody>
                  <a:tcPr/>
                </a:tc>
                <a:tc>
                  <a:txBody>
                    <a:bodyPr/>
                    <a:lstStyle/>
                    <a:p>
                      <a:pPr algn="r"/>
                      <a:r>
                        <a:rPr lang="en-US" sz="1600" dirty="0" smtClean="0">
                          <a:solidFill>
                            <a:schemeClr val="tx1"/>
                          </a:solidFill>
                        </a:rPr>
                        <a:t>$291</a:t>
                      </a:r>
                      <a:endParaRPr lang="en-US" sz="1600" dirty="0">
                        <a:solidFill>
                          <a:schemeClr val="tx1"/>
                        </a:solidFill>
                        <a:latin typeface="+mn-lt"/>
                      </a:endParaRPr>
                    </a:p>
                  </a:txBody>
                  <a:tcPr/>
                </a:tc>
              </a:tr>
            </a:tbl>
          </a:graphicData>
        </a:graphic>
      </p:graphicFrame>
      <p:sp>
        <p:nvSpPr>
          <p:cNvPr id="3" name="TextBox 2"/>
          <p:cNvSpPr txBox="1"/>
          <p:nvPr/>
        </p:nvSpPr>
        <p:spPr>
          <a:xfrm>
            <a:off x="457200" y="304800"/>
            <a:ext cx="8153400" cy="584775"/>
          </a:xfrm>
          <a:prstGeom prst="rect">
            <a:avLst/>
          </a:prstGeom>
          <a:noFill/>
        </p:spPr>
        <p:txBody>
          <a:bodyPr wrap="square" rtlCol="0">
            <a:spAutoFit/>
          </a:bodyPr>
          <a:lstStyle/>
          <a:p>
            <a:r>
              <a:rPr lang="en-US" sz="3200" b="1" i="1" dirty="0" smtClean="0">
                <a:latin typeface="Calibri" pitchFamily="34" charset="0"/>
              </a:rPr>
              <a:t>Key Performance Indicators</a:t>
            </a:r>
            <a:endParaRPr lang="en-US" sz="3200" b="1" i="1" dirty="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381000" y="334962"/>
            <a:ext cx="8229600" cy="579438"/>
          </a:xfrm>
          <a:prstGeom prst="rect">
            <a:avLst/>
          </a:prstGeom>
          <a:noFill/>
          <a:ln w="9525">
            <a:noFill/>
            <a:miter lim="800000"/>
            <a:headEnd/>
            <a:tailEnd/>
          </a:ln>
        </p:spPr>
        <p:txBody>
          <a:bodyPr wrap="square">
            <a:spAutoFit/>
          </a:bodyPr>
          <a:lstStyle/>
          <a:p>
            <a:r>
              <a:rPr lang="en-US" sz="3200" b="1" i="1" dirty="0" smtClean="0">
                <a:latin typeface="Calibri" pitchFamily="34" charset="0"/>
              </a:rPr>
              <a:t>Pharmacy Financial Model</a:t>
            </a:r>
            <a:endParaRPr lang="en-US" sz="3200" b="1" i="1" dirty="0">
              <a:latin typeface="Calibri" pitchFamily="34" charset="0"/>
            </a:endParaRPr>
          </a:p>
        </p:txBody>
      </p:sp>
      <p:graphicFrame>
        <p:nvGraphicFramePr>
          <p:cNvPr id="5" name="Table 4"/>
          <p:cNvGraphicFramePr>
            <a:graphicFrameLocks noGrp="1"/>
          </p:cNvGraphicFramePr>
          <p:nvPr/>
        </p:nvGraphicFramePr>
        <p:xfrm>
          <a:off x="533400" y="5754189"/>
          <a:ext cx="7772399" cy="418011"/>
        </p:xfrm>
        <a:graphic>
          <a:graphicData uri="http://schemas.openxmlformats.org/drawingml/2006/table">
            <a:tbl>
              <a:tblPr/>
              <a:tblGrid>
                <a:gridCol w="7772399"/>
              </a:tblGrid>
              <a:tr h="366412">
                <a:tc>
                  <a:txBody>
                    <a:bodyPr/>
                    <a:lstStyle/>
                    <a:p>
                      <a:pPr algn="l" fontAlgn="b"/>
                      <a:r>
                        <a:rPr lang="en-US" sz="1350" b="0" i="0" u="none" strike="noStrike" dirty="0">
                          <a:latin typeface="Times New Roman" pitchFamily="18" charset="0"/>
                          <a:cs typeface="Times New Roman" pitchFamily="18" charset="0"/>
                        </a:rPr>
                        <a:t> *Assumes 21.25 average days in month </a:t>
                      </a:r>
                    </a:p>
                    <a:p>
                      <a:pPr algn="l" fontAlgn="b"/>
                      <a:r>
                        <a:rPr lang="en-US" sz="1350" b="0" i="0" u="none" strike="noStrike" dirty="0">
                          <a:latin typeface="Times New Roman" pitchFamily="18" charset="0"/>
                          <a:cs typeface="Times New Roman" pitchFamily="18" charset="0"/>
                        </a:rPr>
                        <a:t> **Based on projections of single unit economics using Seattle pharmacy as </a:t>
                      </a:r>
                      <a:r>
                        <a:rPr lang="en-US" sz="1350" b="0" i="0" u="none" strike="noStrike" dirty="0" smtClean="0">
                          <a:latin typeface="Times New Roman" pitchFamily="18" charset="0"/>
                          <a:cs typeface="Times New Roman" pitchFamily="18" charset="0"/>
                        </a:rPr>
                        <a:t>baseline</a:t>
                      </a:r>
                      <a:endParaRPr lang="en-US" sz="1350" b="0" i="0" u="none" strike="noStrike" dirty="0">
                        <a:latin typeface="Times New Roman" pitchFamily="18" charset="0"/>
                        <a:cs typeface="Times New Roman" pitchFamily="18" charset="0"/>
                      </a:endParaRPr>
                    </a:p>
                  </a:txBody>
                  <a:tcPr marL="6531" marR="6531" marT="6531" marB="0" anchor="b">
                    <a:lnL>
                      <a:noFill/>
                    </a:lnL>
                    <a:lnR>
                      <a:noFill/>
                    </a:lnR>
                    <a:lnT>
                      <a:noFill/>
                    </a:lnT>
                    <a:lnB>
                      <a:noFill/>
                    </a:lnB>
                    <a:lnTlToBr w="12700" cmpd="sng">
                      <a:noFill/>
                      <a:prstDash val="solid"/>
                    </a:lnTlToBr>
                    <a:lnBlToTr w="12700" cmpd="sng">
                      <a:noFill/>
                      <a:prstDash val="solid"/>
                    </a:lnBlToTr>
                  </a:tcPr>
                </a:tc>
              </a:tr>
            </a:tbl>
          </a:graphicData>
        </a:graphic>
      </p:graphicFrame>
      <p:graphicFrame>
        <p:nvGraphicFramePr>
          <p:cNvPr id="4" name="Table 3"/>
          <p:cNvGraphicFramePr>
            <a:graphicFrameLocks noGrp="1"/>
          </p:cNvGraphicFramePr>
          <p:nvPr/>
        </p:nvGraphicFramePr>
        <p:xfrm>
          <a:off x="609600" y="1413500"/>
          <a:ext cx="7696199" cy="3881296"/>
        </p:xfrm>
        <a:graphic>
          <a:graphicData uri="http://schemas.openxmlformats.org/drawingml/2006/table">
            <a:tbl>
              <a:tblPr/>
              <a:tblGrid>
                <a:gridCol w="2069675"/>
                <a:gridCol w="924195"/>
                <a:gridCol w="924195"/>
                <a:gridCol w="924195"/>
                <a:gridCol w="924195"/>
                <a:gridCol w="924195"/>
                <a:gridCol w="1005549"/>
              </a:tblGrid>
              <a:tr h="213712">
                <a:tc>
                  <a:txBody>
                    <a:bodyPr/>
                    <a:lstStyle/>
                    <a:p>
                      <a:pPr marL="0" algn="l" defTabSz="914400" rtl="0" eaLnBrk="1" fontAlgn="b" latinLnBrk="0" hangingPunct="1"/>
                      <a:r>
                        <a:rPr lang="en-US" sz="1200" b="1" kern="1200" dirty="0">
                          <a:solidFill>
                            <a:schemeClr val="lt1"/>
                          </a:solidFill>
                          <a:latin typeface="+mn-lt"/>
                          <a:ea typeface="+mn-ea"/>
                          <a:cs typeface="+mn-cs"/>
                        </a:rPr>
                        <a:t>  Scripts Per Day  </a:t>
                      </a:r>
                    </a:p>
                  </a:txBody>
                  <a:tcPr marL="7736" marR="7736" marT="7736" marB="0" anchor="b">
                    <a:lnL>
                      <a:noFill/>
                    </a:lnL>
                    <a:lnR>
                      <a:noFill/>
                    </a:lnR>
                    <a:lnT>
                      <a:noFill/>
                    </a:lnT>
                    <a:lnB>
                      <a:noFill/>
                    </a:lnB>
                    <a:solidFill>
                      <a:srgbClr val="1B5B9C"/>
                    </a:solidFill>
                  </a:tcPr>
                </a:tc>
                <a:tc>
                  <a:txBody>
                    <a:bodyPr/>
                    <a:lstStyle/>
                    <a:p>
                      <a:pPr algn="ctr" rtl="0" fontAlgn="b"/>
                      <a:r>
                        <a:rPr lang="en-US" sz="1200" b="1" i="0" u="none" strike="noStrike" dirty="0">
                          <a:solidFill>
                            <a:srgbClr val="FFFFFF"/>
                          </a:solidFill>
                          <a:latin typeface="+mn-lt"/>
                        </a:rPr>
                        <a:t>                75 </a:t>
                      </a:r>
                    </a:p>
                  </a:txBody>
                  <a:tcPr marL="7736" marR="7736" marT="7736" marB="0" anchor="b">
                    <a:lnL>
                      <a:noFill/>
                    </a:lnL>
                    <a:lnR>
                      <a:noFill/>
                    </a:lnR>
                    <a:lnT>
                      <a:noFill/>
                    </a:lnT>
                    <a:lnB>
                      <a:noFill/>
                    </a:lnB>
                    <a:solidFill>
                      <a:srgbClr val="1B5B9C"/>
                    </a:solidFill>
                  </a:tcPr>
                </a:tc>
                <a:tc>
                  <a:txBody>
                    <a:bodyPr/>
                    <a:lstStyle/>
                    <a:p>
                      <a:pPr algn="ctr" rtl="0" fontAlgn="b"/>
                      <a:r>
                        <a:rPr lang="en-US" sz="1200" b="1" i="0" u="none" strike="noStrike" dirty="0">
                          <a:solidFill>
                            <a:srgbClr val="FFFFFF"/>
                          </a:solidFill>
                          <a:latin typeface="+mn-lt"/>
                        </a:rPr>
                        <a:t>              100 </a:t>
                      </a:r>
                    </a:p>
                  </a:txBody>
                  <a:tcPr marL="7736" marR="7736" marT="7736" marB="0" anchor="b">
                    <a:lnL>
                      <a:noFill/>
                    </a:lnL>
                    <a:lnR>
                      <a:noFill/>
                    </a:lnR>
                    <a:lnT>
                      <a:noFill/>
                    </a:lnT>
                    <a:lnB>
                      <a:noFill/>
                    </a:lnB>
                    <a:solidFill>
                      <a:srgbClr val="1B5B9C"/>
                    </a:solidFill>
                  </a:tcPr>
                </a:tc>
                <a:tc>
                  <a:txBody>
                    <a:bodyPr/>
                    <a:lstStyle/>
                    <a:p>
                      <a:pPr algn="ctr" rtl="0" fontAlgn="b"/>
                      <a:r>
                        <a:rPr lang="en-US" sz="1200" b="1" i="0" u="none" strike="noStrike" dirty="0">
                          <a:solidFill>
                            <a:srgbClr val="FFFFFF"/>
                          </a:solidFill>
                          <a:latin typeface="+mn-lt"/>
                        </a:rPr>
                        <a:t>              150 </a:t>
                      </a:r>
                    </a:p>
                  </a:txBody>
                  <a:tcPr marL="7736" marR="7736" marT="7736" marB="0" anchor="b">
                    <a:lnL>
                      <a:noFill/>
                    </a:lnL>
                    <a:lnR>
                      <a:noFill/>
                    </a:lnR>
                    <a:lnT>
                      <a:noFill/>
                    </a:lnT>
                    <a:lnB>
                      <a:noFill/>
                    </a:lnB>
                    <a:solidFill>
                      <a:srgbClr val="1B5B9C"/>
                    </a:solidFill>
                  </a:tcPr>
                </a:tc>
                <a:tc>
                  <a:txBody>
                    <a:bodyPr/>
                    <a:lstStyle/>
                    <a:p>
                      <a:pPr algn="ctr" rtl="0" fontAlgn="b"/>
                      <a:r>
                        <a:rPr lang="en-US" sz="1200" b="1" i="0" u="none" strike="noStrike" dirty="0">
                          <a:solidFill>
                            <a:srgbClr val="FFFFFF"/>
                          </a:solidFill>
                          <a:latin typeface="+mn-lt"/>
                        </a:rPr>
                        <a:t>              200 </a:t>
                      </a:r>
                    </a:p>
                  </a:txBody>
                  <a:tcPr marL="7736" marR="7736" marT="7736" marB="0" anchor="b">
                    <a:lnL>
                      <a:noFill/>
                    </a:lnL>
                    <a:lnR>
                      <a:noFill/>
                    </a:lnR>
                    <a:lnT>
                      <a:noFill/>
                    </a:lnT>
                    <a:lnB>
                      <a:noFill/>
                    </a:lnB>
                    <a:solidFill>
                      <a:srgbClr val="1B5B9C"/>
                    </a:solidFill>
                  </a:tcPr>
                </a:tc>
                <a:tc>
                  <a:txBody>
                    <a:bodyPr/>
                    <a:lstStyle/>
                    <a:p>
                      <a:pPr algn="ctr" rtl="0" fontAlgn="b"/>
                      <a:r>
                        <a:rPr lang="en-US" sz="1200" b="1" i="0" u="none" strike="noStrike" dirty="0">
                          <a:solidFill>
                            <a:srgbClr val="FFFFFF"/>
                          </a:solidFill>
                          <a:latin typeface="+mn-lt"/>
                        </a:rPr>
                        <a:t>              250 </a:t>
                      </a:r>
                    </a:p>
                  </a:txBody>
                  <a:tcPr marL="7736" marR="7736" marT="7736" marB="0" anchor="b">
                    <a:lnL>
                      <a:noFill/>
                    </a:lnL>
                    <a:lnR>
                      <a:noFill/>
                    </a:lnR>
                    <a:lnT>
                      <a:noFill/>
                    </a:lnT>
                    <a:lnB>
                      <a:noFill/>
                    </a:lnB>
                    <a:solidFill>
                      <a:srgbClr val="1B5B9C"/>
                    </a:solidFill>
                  </a:tcPr>
                </a:tc>
                <a:tc>
                  <a:txBody>
                    <a:bodyPr/>
                    <a:lstStyle/>
                    <a:p>
                      <a:pPr algn="ctr" rtl="0" fontAlgn="b"/>
                      <a:r>
                        <a:rPr lang="en-US" sz="1200" b="1" i="0" u="none" strike="noStrike" dirty="0">
                          <a:solidFill>
                            <a:srgbClr val="FFFFFF"/>
                          </a:solidFill>
                          <a:latin typeface="+mn-lt"/>
                        </a:rPr>
                        <a:t>                300 </a:t>
                      </a:r>
                    </a:p>
                  </a:txBody>
                  <a:tcPr marL="7736" marR="7736" marT="7736" marB="0" anchor="b">
                    <a:lnL>
                      <a:noFill/>
                    </a:lnL>
                    <a:lnR>
                      <a:noFill/>
                    </a:lnR>
                    <a:lnT>
                      <a:noFill/>
                    </a:lnT>
                    <a:lnB>
                      <a:noFill/>
                    </a:lnB>
                    <a:solidFill>
                      <a:srgbClr val="1B5B9C"/>
                    </a:solidFill>
                  </a:tcPr>
                </a:tc>
              </a:tr>
              <a:tr h="213712">
                <a:tc>
                  <a:txBody>
                    <a:bodyPr/>
                    <a:lstStyle/>
                    <a:p>
                      <a:pPr algn="l" rtl="0" fontAlgn="b"/>
                      <a:r>
                        <a:rPr lang="en-US" sz="1200" b="0" i="0" u="none" strike="noStrike" dirty="0">
                          <a:solidFill>
                            <a:srgbClr val="000000"/>
                          </a:solidFill>
                          <a:latin typeface="+mn-lt"/>
                        </a:rPr>
                        <a:t>  Monthly Scripts*  </a:t>
                      </a:r>
                    </a:p>
                  </a:txBody>
                  <a:tcPr marL="7736" marR="7736" marT="7736" marB="0" anchor="b">
                    <a:lnL>
                      <a:noFill/>
                    </a:lnL>
                    <a:lnR>
                      <a:noFill/>
                    </a:lnR>
                    <a:lnT>
                      <a:noFill/>
                    </a:lnT>
                    <a:lnB>
                      <a:noFill/>
                    </a:lnB>
                  </a:tcPr>
                </a:tc>
                <a:tc>
                  <a:txBody>
                    <a:bodyPr/>
                    <a:lstStyle/>
                    <a:p>
                      <a:pPr algn="r" rtl="0" fontAlgn="b"/>
                      <a:r>
                        <a:rPr lang="en-US" sz="1200" b="1" i="0" u="none" strike="noStrike" dirty="0">
                          <a:solidFill>
                            <a:srgbClr val="000000"/>
                          </a:solidFill>
                          <a:latin typeface="+mn-lt"/>
                        </a:rPr>
                        <a:t>          1,594 </a:t>
                      </a:r>
                    </a:p>
                  </a:txBody>
                  <a:tcPr marL="7736" marR="7736" marT="7736" marB="0" anchor="ctr">
                    <a:lnL>
                      <a:noFill/>
                    </a:lnL>
                    <a:lnR>
                      <a:noFill/>
                    </a:lnR>
                    <a:lnT>
                      <a:noFill/>
                    </a:lnT>
                    <a:lnB>
                      <a:noFill/>
                    </a:lnB>
                  </a:tcPr>
                </a:tc>
                <a:tc>
                  <a:txBody>
                    <a:bodyPr/>
                    <a:lstStyle/>
                    <a:p>
                      <a:pPr algn="r" rtl="0" fontAlgn="b"/>
                      <a:r>
                        <a:rPr lang="en-US" sz="1200" b="1" i="0" u="none" strike="noStrike" dirty="0">
                          <a:solidFill>
                            <a:srgbClr val="000000"/>
                          </a:solidFill>
                          <a:latin typeface="+mn-lt"/>
                        </a:rPr>
                        <a:t>          2,125 </a:t>
                      </a:r>
                    </a:p>
                  </a:txBody>
                  <a:tcPr marL="7736" marR="7736" marT="7736" marB="0" anchor="ctr">
                    <a:lnL>
                      <a:noFill/>
                    </a:lnL>
                    <a:lnR>
                      <a:noFill/>
                    </a:lnR>
                    <a:lnT>
                      <a:noFill/>
                    </a:lnT>
                    <a:lnB>
                      <a:noFill/>
                    </a:lnB>
                  </a:tcPr>
                </a:tc>
                <a:tc>
                  <a:txBody>
                    <a:bodyPr/>
                    <a:lstStyle/>
                    <a:p>
                      <a:pPr algn="r" rtl="0" fontAlgn="b"/>
                      <a:r>
                        <a:rPr lang="en-US" sz="1200" b="1" i="0" u="none" strike="noStrike" dirty="0">
                          <a:solidFill>
                            <a:srgbClr val="000000"/>
                          </a:solidFill>
                          <a:latin typeface="+mn-lt"/>
                        </a:rPr>
                        <a:t>          3,188 </a:t>
                      </a:r>
                    </a:p>
                  </a:txBody>
                  <a:tcPr marL="7736" marR="7736" marT="7736" marB="0" anchor="ctr">
                    <a:lnL>
                      <a:noFill/>
                    </a:lnL>
                    <a:lnR>
                      <a:noFill/>
                    </a:lnR>
                    <a:lnT>
                      <a:noFill/>
                    </a:lnT>
                    <a:lnB>
                      <a:noFill/>
                    </a:lnB>
                  </a:tcPr>
                </a:tc>
                <a:tc>
                  <a:txBody>
                    <a:bodyPr/>
                    <a:lstStyle/>
                    <a:p>
                      <a:pPr algn="r" rtl="0" fontAlgn="b"/>
                      <a:r>
                        <a:rPr lang="en-US" sz="1200" b="1" i="0" u="none" strike="noStrike" dirty="0">
                          <a:solidFill>
                            <a:srgbClr val="000000"/>
                          </a:solidFill>
                          <a:latin typeface="+mn-lt"/>
                        </a:rPr>
                        <a:t>          4,250 </a:t>
                      </a:r>
                    </a:p>
                  </a:txBody>
                  <a:tcPr marL="7736" marR="7736" marT="7736" marB="0" anchor="ctr">
                    <a:lnL>
                      <a:noFill/>
                    </a:lnL>
                    <a:lnR>
                      <a:noFill/>
                    </a:lnR>
                    <a:lnT>
                      <a:noFill/>
                    </a:lnT>
                    <a:lnB>
                      <a:noFill/>
                    </a:lnB>
                  </a:tcPr>
                </a:tc>
                <a:tc>
                  <a:txBody>
                    <a:bodyPr/>
                    <a:lstStyle/>
                    <a:p>
                      <a:pPr algn="r" rtl="0" fontAlgn="b"/>
                      <a:r>
                        <a:rPr lang="en-US" sz="1200" b="1" i="0" u="none" strike="noStrike" dirty="0">
                          <a:solidFill>
                            <a:srgbClr val="000000"/>
                          </a:solidFill>
                          <a:latin typeface="+mn-lt"/>
                        </a:rPr>
                        <a:t>          5,313 </a:t>
                      </a:r>
                    </a:p>
                  </a:txBody>
                  <a:tcPr marL="7736" marR="7736" marT="7736" marB="0" anchor="ctr">
                    <a:lnL>
                      <a:noFill/>
                    </a:lnL>
                    <a:lnR>
                      <a:noFill/>
                    </a:lnR>
                    <a:lnT>
                      <a:noFill/>
                    </a:lnT>
                    <a:lnB>
                      <a:noFill/>
                    </a:lnB>
                  </a:tcPr>
                </a:tc>
                <a:tc>
                  <a:txBody>
                    <a:bodyPr/>
                    <a:lstStyle/>
                    <a:p>
                      <a:pPr algn="r" rtl="0" fontAlgn="b"/>
                      <a:r>
                        <a:rPr lang="en-US" sz="1200" b="1" i="0" u="none" strike="noStrike" dirty="0">
                          <a:solidFill>
                            <a:srgbClr val="000000"/>
                          </a:solidFill>
                          <a:latin typeface="+mn-lt"/>
                        </a:rPr>
                        <a:t>             6,375 </a:t>
                      </a:r>
                    </a:p>
                  </a:txBody>
                  <a:tcPr marL="7736" marR="7736" marT="7736" marB="0" anchor="ctr">
                    <a:lnL>
                      <a:noFill/>
                    </a:lnL>
                    <a:lnR>
                      <a:noFill/>
                    </a:lnR>
                    <a:lnT>
                      <a:noFill/>
                    </a:lnT>
                    <a:lnB>
                      <a:noFill/>
                    </a:lnB>
                  </a:tcPr>
                </a:tc>
              </a:tr>
              <a:tr h="213712">
                <a:tc>
                  <a:txBody>
                    <a:bodyPr/>
                    <a:lstStyle/>
                    <a:p>
                      <a:pPr algn="l" rtl="0" fontAlgn="b"/>
                      <a:r>
                        <a:rPr lang="en-US" sz="1200" b="0" i="0" u="none" strike="noStrike" dirty="0">
                          <a:solidFill>
                            <a:srgbClr val="000000"/>
                          </a:solidFill>
                          <a:latin typeface="+mn-lt"/>
                        </a:rPr>
                        <a:t>  Revenue Per Script  </a:t>
                      </a:r>
                    </a:p>
                  </a:txBody>
                  <a:tcPr marL="7736" marR="7736" marT="7736" marB="0" anchor="b">
                    <a:lnL>
                      <a:noFill/>
                    </a:lnL>
                    <a:lnR>
                      <a:noFill/>
                    </a:lnR>
                    <a:lnT>
                      <a:noFill/>
                    </a:lnT>
                    <a:lnB>
                      <a:noFill/>
                    </a:lnB>
                  </a:tcPr>
                </a:tc>
                <a:tc>
                  <a:txBody>
                    <a:bodyPr/>
                    <a:lstStyle/>
                    <a:p>
                      <a:pPr algn="r" rtl="0" fontAlgn="b"/>
                      <a:r>
                        <a:rPr lang="en-US" sz="1200" b="0" i="0" u="none" strike="noStrike" dirty="0">
                          <a:solidFill>
                            <a:schemeClr val="tx1"/>
                          </a:solidFill>
                          <a:latin typeface="+mn-lt"/>
                        </a:rPr>
                        <a:t>$125 </a:t>
                      </a:r>
                    </a:p>
                  </a:txBody>
                  <a:tcPr marL="7736" marR="7736" marT="7736" marB="0" anchor="ctr">
                    <a:lnL>
                      <a:noFill/>
                    </a:lnL>
                    <a:lnR>
                      <a:noFill/>
                    </a:lnR>
                    <a:lnT>
                      <a:noFill/>
                    </a:lnT>
                    <a:lnB>
                      <a:noFill/>
                    </a:lnB>
                  </a:tcPr>
                </a:tc>
                <a:tc>
                  <a:txBody>
                    <a:bodyPr/>
                    <a:lstStyle/>
                    <a:p>
                      <a:pPr algn="r" rtl="0" fontAlgn="b"/>
                      <a:r>
                        <a:rPr lang="en-US" sz="1200" b="0" i="0" u="none" strike="noStrike" dirty="0">
                          <a:solidFill>
                            <a:schemeClr val="tx1"/>
                          </a:solidFill>
                          <a:latin typeface="+mn-lt"/>
                        </a:rPr>
                        <a:t>$125 </a:t>
                      </a:r>
                    </a:p>
                  </a:txBody>
                  <a:tcPr marL="7736" marR="7736" marT="7736" marB="0" anchor="ctr">
                    <a:lnL>
                      <a:noFill/>
                    </a:lnL>
                    <a:lnR>
                      <a:noFill/>
                    </a:lnR>
                    <a:lnT>
                      <a:noFill/>
                    </a:lnT>
                    <a:lnB>
                      <a:noFill/>
                    </a:lnB>
                  </a:tcPr>
                </a:tc>
                <a:tc>
                  <a:txBody>
                    <a:bodyPr/>
                    <a:lstStyle/>
                    <a:p>
                      <a:pPr algn="r" rtl="0" fontAlgn="b"/>
                      <a:r>
                        <a:rPr lang="en-US" sz="1200" b="0" i="0" u="none" strike="noStrike" dirty="0">
                          <a:solidFill>
                            <a:schemeClr val="tx1"/>
                          </a:solidFill>
                          <a:latin typeface="+mn-lt"/>
                        </a:rPr>
                        <a:t>$125 </a:t>
                      </a:r>
                    </a:p>
                  </a:txBody>
                  <a:tcPr marL="7736" marR="7736" marT="7736" marB="0" anchor="ctr">
                    <a:lnL>
                      <a:noFill/>
                    </a:lnL>
                    <a:lnR>
                      <a:noFill/>
                    </a:lnR>
                    <a:lnT>
                      <a:noFill/>
                    </a:lnT>
                    <a:lnB>
                      <a:noFill/>
                    </a:lnB>
                  </a:tcPr>
                </a:tc>
                <a:tc>
                  <a:txBody>
                    <a:bodyPr/>
                    <a:lstStyle/>
                    <a:p>
                      <a:pPr algn="r" rtl="0" fontAlgn="b"/>
                      <a:r>
                        <a:rPr lang="en-US" sz="1200" b="0" i="0" u="none" strike="noStrike" dirty="0">
                          <a:solidFill>
                            <a:schemeClr val="tx1"/>
                          </a:solidFill>
                          <a:latin typeface="+mn-lt"/>
                        </a:rPr>
                        <a:t>$125 </a:t>
                      </a:r>
                    </a:p>
                  </a:txBody>
                  <a:tcPr marL="7736" marR="7736" marT="7736" marB="0" anchor="ctr">
                    <a:lnL>
                      <a:noFill/>
                    </a:lnL>
                    <a:lnR>
                      <a:noFill/>
                    </a:lnR>
                    <a:lnT>
                      <a:noFill/>
                    </a:lnT>
                    <a:lnB>
                      <a:noFill/>
                    </a:lnB>
                  </a:tcPr>
                </a:tc>
                <a:tc>
                  <a:txBody>
                    <a:bodyPr/>
                    <a:lstStyle/>
                    <a:p>
                      <a:pPr algn="r" rtl="0" fontAlgn="b"/>
                      <a:r>
                        <a:rPr lang="en-US" sz="1200" b="0" i="0" u="none" strike="noStrike" dirty="0">
                          <a:solidFill>
                            <a:schemeClr val="tx1"/>
                          </a:solidFill>
                          <a:latin typeface="+mn-lt"/>
                        </a:rPr>
                        <a:t>$125 </a:t>
                      </a:r>
                    </a:p>
                  </a:txBody>
                  <a:tcPr marL="7736" marR="7736" marT="7736" marB="0" anchor="ctr">
                    <a:lnL>
                      <a:noFill/>
                    </a:lnL>
                    <a:lnR>
                      <a:noFill/>
                    </a:lnR>
                    <a:lnT>
                      <a:noFill/>
                    </a:lnT>
                    <a:lnB>
                      <a:noFill/>
                    </a:lnB>
                  </a:tcPr>
                </a:tc>
                <a:tc>
                  <a:txBody>
                    <a:bodyPr/>
                    <a:lstStyle/>
                    <a:p>
                      <a:pPr algn="r" rtl="0" fontAlgn="b"/>
                      <a:r>
                        <a:rPr lang="en-US" sz="1200" b="0" i="0" u="none" strike="noStrike" dirty="0">
                          <a:solidFill>
                            <a:schemeClr val="tx1"/>
                          </a:solidFill>
                          <a:latin typeface="+mn-lt"/>
                        </a:rPr>
                        <a:t>$125 </a:t>
                      </a:r>
                    </a:p>
                  </a:txBody>
                  <a:tcPr marL="7736" marR="7736" marT="7736" marB="0" anchor="ctr">
                    <a:lnL>
                      <a:noFill/>
                    </a:lnL>
                    <a:lnR>
                      <a:noFill/>
                    </a:lnR>
                    <a:lnT>
                      <a:noFill/>
                    </a:lnT>
                    <a:lnB>
                      <a:noFill/>
                    </a:lnB>
                  </a:tcPr>
                </a:tc>
              </a:tr>
              <a:tr h="179181">
                <a:tc>
                  <a:txBody>
                    <a:bodyPr/>
                    <a:lstStyle/>
                    <a:p>
                      <a:pPr algn="l" fontAlgn="b"/>
                      <a:endParaRPr lang="en-US" sz="1200" b="0" i="0" u="none" strike="noStrike" dirty="0">
                        <a:solidFill>
                          <a:srgbClr val="000000"/>
                        </a:solidFill>
                        <a:latin typeface="+mn-lt"/>
                      </a:endParaRPr>
                    </a:p>
                  </a:txBody>
                  <a:tcPr marL="7736" marR="7736" marT="7736" marB="0" anchor="b">
                    <a:lnL>
                      <a:noFill/>
                    </a:lnL>
                    <a:lnR>
                      <a:noFill/>
                    </a:lnR>
                    <a:lnT>
                      <a:noFill/>
                    </a:lnT>
                    <a:lnB>
                      <a:noFill/>
                    </a:lnB>
                  </a:tcPr>
                </a:tc>
                <a:tc>
                  <a:txBody>
                    <a:bodyPr/>
                    <a:lstStyle/>
                    <a:p>
                      <a:pPr algn="r" fontAlgn="b"/>
                      <a:endParaRPr lang="en-US" sz="1200" b="0" i="0" u="none" strike="noStrike" dirty="0">
                        <a:solidFill>
                          <a:srgbClr val="000000"/>
                        </a:solidFill>
                        <a:latin typeface="+mn-lt"/>
                      </a:endParaRPr>
                    </a:p>
                  </a:txBody>
                  <a:tcPr marL="7736" marR="7736" marT="7736" marB="0" anchor="ctr">
                    <a:lnL>
                      <a:noFill/>
                    </a:lnL>
                    <a:lnR>
                      <a:noFill/>
                    </a:lnR>
                    <a:lnT>
                      <a:noFill/>
                    </a:lnT>
                    <a:lnB>
                      <a:noFill/>
                    </a:lnB>
                  </a:tcPr>
                </a:tc>
                <a:tc>
                  <a:txBody>
                    <a:bodyPr/>
                    <a:lstStyle/>
                    <a:p>
                      <a:pPr algn="r" fontAlgn="b"/>
                      <a:endParaRPr lang="en-US" sz="1200" b="0" i="0" u="none" strike="noStrike" dirty="0">
                        <a:solidFill>
                          <a:srgbClr val="000000"/>
                        </a:solidFill>
                        <a:latin typeface="+mn-lt"/>
                      </a:endParaRPr>
                    </a:p>
                  </a:txBody>
                  <a:tcPr marL="7736" marR="7736" marT="7736" marB="0" anchor="ctr">
                    <a:lnL>
                      <a:noFill/>
                    </a:lnL>
                    <a:lnR>
                      <a:noFill/>
                    </a:lnR>
                    <a:lnT>
                      <a:noFill/>
                    </a:lnT>
                    <a:lnB>
                      <a:noFill/>
                    </a:lnB>
                  </a:tcPr>
                </a:tc>
                <a:tc>
                  <a:txBody>
                    <a:bodyPr/>
                    <a:lstStyle/>
                    <a:p>
                      <a:pPr algn="r" fontAlgn="b"/>
                      <a:endParaRPr lang="en-US" sz="1200" b="0" i="0" u="none" strike="noStrike" dirty="0">
                        <a:solidFill>
                          <a:srgbClr val="000000"/>
                        </a:solidFill>
                        <a:latin typeface="+mn-lt"/>
                      </a:endParaRPr>
                    </a:p>
                  </a:txBody>
                  <a:tcPr marL="7736" marR="7736" marT="7736" marB="0" anchor="ctr">
                    <a:lnL>
                      <a:noFill/>
                    </a:lnL>
                    <a:lnR>
                      <a:noFill/>
                    </a:lnR>
                    <a:lnT>
                      <a:noFill/>
                    </a:lnT>
                    <a:lnB>
                      <a:noFill/>
                    </a:lnB>
                  </a:tcPr>
                </a:tc>
                <a:tc>
                  <a:txBody>
                    <a:bodyPr/>
                    <a:lstStyle/>
                    <a:p>
                      <a:pPr algn="r" fontAlgn="b"/>
                      <a:endParaRPr lang="en-US" sz="1200" b="0" i="0" u="none" strike="noStrike" dirty="0">
                        <a:solidFill>
                          <a:srgbClr val="000000"/>
                        </a:solidFill>
                        <a:latin typeface="+mn-lt"/>
                      </a:endParaRPr>
                    </a:p>
                  </a:txBody>
                  <a:tcPr marL="7736" marR="7736" marT="7736" marB="0" anchor="ctr">
                    <a:lnL>
                      <a:noFill/>
                    </a:lnL>
                    <a:lnR>
                      <a:noFill/>
                    </a:lnR>
                    <a:lnT>
                      <a:noFill/>
                    </a:lnT>
                    <a:lnB>
                      <a:noFill/>
                    </a:lnB>
                  </a:tcPr>
                </a:tc>
                <a:tc>
                  <a:txBody>
                    <a:bodyPr/>
                    <a:lstStyle/>
                    <a:p>
                      <a:pPr algn="r" fontAlgn="b"/>
                      <a:endParaRPr lang="en-US" sz="1200" b="0" i="0" u="none" strike="noStrike" dirty="0">
                        <a:solidFill>
                          <a:srgbClr val="000000"/>
                        </a:solidFill>
                        <a:latin typeface="+mn-lt"/>
                      </a:endParaRPr>
                    </a:p>
                  </a:txBody>
                  <a:tcPr marL="7736" marR="7736" marT="7736" marB="0" anchor="ctr">
                    <a:lnL>
                      <a:noFill/>
                    </a:lnL>
                    <a:lnR>
                      <a:noFill/>
                    </a:lnR>
                    <a:lnT>
                      <a:noFill/>
                    </a:lnT>
                    <a:lnB>
                      <a:noFill/>
                    </a:lnB>
                  </a:tcPr>
                </a:tc>
                <a:tc>
                  <a:txBody>
                    <a:bodyPr/>
                    <a:lstStyle/>
                    <a:p>
                      <a:pPr algn="r" fontAlgn="b"/>
                      <a:endParaRPr lang="en-US" sz="1200" b="0" i="0" u="none" strike="noStrike" dirty="0">
                        <a:solidFill>
                          <a:srgbClr val="000000"/>
                        </a:solidFill>
                        <a:latin typeface="+mn-lt"/>
                      </a:endParaRPr>
                    </a:p>
                  </a:txBody>
                  <a:tcPr marL="7736" marR="7736" marT="7736" marB="0" anchor="ctr">
                    <a:lnL>
                      <a:noFill/>
                    </a:lnL>
                    <a:lnR>
                      <a:noFill/>
                    </a:lnR>
                    <a:lnT>
                      <a:noFill/>
                    </a:lnT>
                    <a:lnB>
                      <a:noFill/>
                    </a:lnB>
                  </a:tcPr>
                </a:tc>
              </a:tr>
              <a:tr h="213712">
                <a:tc gridSpan="7">
                  <a:txBody>
                    <a:bodyPr/>
                    <a:lstStyle/>
                    <a:p>
                      <a:pPr algn="l" rtl="0" fontAlgn="b"/>
                      <a:r>
                        <a:rPr lang="en-US" sz="1200" b="1" i="0" u="sng" strike="noStrike" dirty="0" smtClean="0">
                          <a:solidFill>
                            <a:srgbClr val="000000"/>
                          </a:solidFill>
                          <a:latin typeface="+mn-lt"/>
                        </a:rPr>
                        <a:t>Monthly </a:t>
                      </a:r>
                      <a:r>
                        <a:rPr lang="en-US" sz="1200" b="1" i="0" u="sng" strike="noStrike" dirty="0">
                          <a:solidFill>
                            <a:srgbClr val="000000"/>
                          </a:solidFill>
                          <a:latin typeface="+mn-lt"/>
                        </a:rPr>
                        <a:t>Per Pharmacy </a:t>
                      </a:r>
                    </a:p>
                  </a:txBody>
                  <a:tcPr marL="7736" marR="7736" marT="7736"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3712">
                <a:tc>
                  <a:txBody>
                    <a:bodyPr/>
                    <a:lstStyle/>
                    <a:p>
                      <a:pPr algn="l" rtl="0" fontAlgn="b"/>
                      <a:r>
                        <a:rPr lang="en-US" sz="1200" b="0" i="0" u="none" strike="noStrike" dirty="0">
                          <a:solidFill>
                            <a:srgbClr val="000000"/>
                          </a:solidFill>
                          <a:latin typeface="+mn-lt"/>
                        </a:rPr>
                        <a:t>  Revenue  </a:t>
                      </a:r>
                    </a:p>
                  </a:txBody>
                  <a:tcPr marL="7736" marR="7736" marT="7736" marB="0" anchor="b">
                    <a:lnL>
                      <a:noFill/>
                    </a:lnL>
                    <a:lnR>
                      <a:noFill/>
                    </a:lnR>
                    <a:lnT>
                      <a:noFill/>
                    </a:lnT>
                    <a:lnB>
                      <a:noFill/>
                    </a:lnB>
                  </a:tcPr>
                </a:tc>
                <a:tc>
                  <a:txBody>
                    <a:bodyPr/>
                    <a:lstStyle/>
                    <a:p>
                      <a:pPr algn="r" rtl="0" fontAlgn="b"/>
                      <a:r>
                        <a:rPr lang="en-US" sz="1200" b="0" i="0" u="none" strike="noStrike" dirty="0">
                          <a:solidFill>
                            <a:srgbClr val="000000"/>
                          </a:solidFill>
                          <a:latin typeface="+mn-lt"/>
                        </a:rPr>
                        <a:t>$199,219 </a:t>
                      </a:r>
                    </a:p>
                  </a:txBody>
                  <a:tcPr marL="7736" marR="7736" marT="7736" marB="0" anchor="ctr">
                    <a:lnL>
                      <a:noFill/>
                    </a:lnL>
                    <a:lnR>
                      <a:noFill/>
                    </a:lnR>
                    <a:lnT>
                      <a:noFill/>
                    </a:lnT>
                    <a:lnB>
                      <a:noFill/>
                    </a:lnB>
                  </a:tcPr>
                </a:tc>
                <a:tc>
                  <a:txBody>
                    <a:bodyPr/>
                    <a:lstStyle/>
                    <a:p>
                      <a:pPr algn="r" rtl="0" fontAlgn="b"/>
                      <a:r>
                        <a:rPr lang="en-US" sz="1200" b="0" i="0" u="none" strike="noStrike" dirty="0">
                          <a:solidFill>
                            <a:srgbClr val="000000"/>
                          </a:solidFill>
                          <a:latin typeface="+mn-lt"/>
                        </a:rPr>
                        <a:t>$265,625 </a:t>
                      </a:r>
                    </a:p>
                  </a:txBody>
                  <a:tcPr marL="7736" marR="7736" marT="7736" marB="0" anchor="ctr">
                    <a:lnL>
                      <a:noFill/>
                    </a:lnL>
                    <a:lnR>
                      <a:noFill/>
                    </a:lnR>
                    <a:lnT>
                      <a:noFill/>
                    </a:lnT>
                    <a:lnB>
                      <a:noFill/>
                    </a:lnB>
                  </a:tcPr>
                </a:tc>
                <a:tc>
                  <a:txBody>
                    <a:bodyPr/>
                    <a:lstStyle/>
                    <a:p>
                      <a:pPr algn="r" rtl="0" fontAlgn="b"/>
                      <a:r>
                        <a:rPr lang="en-US" sz="1200" b="0" i="0" u="none" strike="noStrike" dirty="0">
                          <a:solidFill>
                            <a:srgbClr val="000000"/>
                          </a:solidFill>
                          <a:latin typeface="+mn-lt"/>
                        </a:rPr>
                        <a:t>$398,438 </a:t>
                      </a:r>
                    </a:p>
                  </a:txBody>
                  <a:tcPr marL="7736" marR="7736" marT="7736" marB="0" anchor="ctr">
                    <a:lnL>
                      <a:noFill/>
                    </a:lnL>
                    <a:lnR>
                      <a:noFill/>
                    </a:lnR>
                    <a:lnT>
                      <a:noFill/>
                    </a:lnT>
                    <a:lnB>
                      <a:noFill/>
                    </a:lnB>
                  </a:tcPr>
                </a:tc>
                <a:tc>
                  <a:txBody>
                    <a:bodyPr/>
                    <a:lstStyle/>
                    <a:p>
                      <a:pPr algn="r" rtl="0" fontAlgn="b"/>
                      <a:r>
                        <a:rPr lang="en-US" sz="1200" b="0" i="0" u="none" strike="noStrike" dirty="0">
                          <a:solidFill>
                            <a:srgbClr val="000000"/>
                          </a:solidFill>
                          <a:latin typeface="+mn-lt"/>
                        </a:rPr>
                        <a:t>$531,250 </a:t>
                      </a:r>
                    </a:p>
                  </a:txBody>
                  <a:tcPr marL="7736" marR="7736" marT="7736" marB="0" anchor="ctr">
                    <a:lnL>
                      <a:noFill/>
                    </a:lnL>
                    <a:lnR>
                      <a:noFill/>
                    </a:lnR>
                    <a:lnT>
                      <a:noFill/>
                    </a:lnT>
                    <a:lnB>
                      <a:noFill/>
                    </a:lnB>
                  </a:tcPr>
                </a:tc>
                <a:tc>
                  <a:txBody>
                    <a:bodyPr/>
                    <a:lstStyle/>
                    <a:p>
                      <a:pPr algn="r" rtl="0" fontAlgn="b"/>
                      <a:r>
                        <a:rPr lang="en-US" sz="1200" b="0" i="0" u="none" strike="noStrike" dirty="0">
                          <a:solidFill>
                            <a:srgbClr val="000000"/>
                          </a:solidFill>
                          <a:latin typeface="+mn-lt"/>
                        </a:rPr>
                        <a:t>$664,063 </a:t>
                      </a:r>
                    </a:p>
                  </a:txBody>
                  <a:tcPr marL="7736" marR="7736" marT="7736" marB="0" anchor="ctr">
                    <a:lnL>
                      <a:noFill/>
                    </a:lnL>
                    <a:lnR>
                      <a:noFill/>
                    </a:lnR>
                    <a:lnT>
                      <a:noFill/>
                    </a:lnT>
                    <a:lnB>
                      <a:noFill/>
                    </a:lnB>
                  </a:tcPr>
                </a:tc>
                <a:tc>
                  <a:txBody>
                    <a:bodyPr/>
                    <a:lstStyle/>
                    <a:p>
                      <a:pPr algn="r" rtl="0" fontAlgn="b"/>
                      <a:r>
                        <a:rPr lang="en-US" sz="1200" b="0" i="0" u="none" strike="noStrike" dirty="0">
                          <a:solidFill>
                            <a:srgbClr val="000000"/>
                          </a:solidFill>
                          <a:latin typeface="+mn-lt"/>
                        </a:rPr>
                        <a:t>$796,875 </a:t>
                      </a:r>
                    </a:p>
                  </a:txBody>
                  <a:tcPr marL="7736" marR="7736" marT="7736" marB="0" anchor="ctr">
                    <a:lnL>
                      <a:noFill/>
                    </a:lnL>
                    <a:lnR>
                      <a:noFill/>
                    </a:lnR>
                    <a:lnT>
                      <a:noFill/>
                    </a:lnT>
                    <a:lnB>
                      <a:noFill/>
                    </a:lnB>
                  </a:tcPr>
                </a:tc>
              </a:tr>
              <a:tr h="213712">
                <a:tc>
                  <a:txBody>
                    <a:bodyPr/>
                    <a:lstStyle/>
                    <a:p>
                      <a:pPr algn="l" rtl="0" fontAlgn="b"/>
                      <a:r>
                        <a:rPr lang="en-US" sz="1200" b="0" i="0" u="none" strike="noStrike" dirty="0">
                          <a:solidFill>
                            <a:srgbClr val="000000"/>
                          </a:solidFill>
                          <a:latin typeface="+mn-lt"/>
                        </a:rPr>
                        <a:t>  Gross Profit  </a:t>
                      </a:r>
                    </a:p>
                  </a:txBody>
                  <a:tcPr marL="7736" marR="7736" marT="7736" marB="0" anchor="b">
                    <a:lnL>
                      <a:noFill/>
                    </a:lnL>
                    <a:lnR>
                      <a:noFill/>
                    </a:lnR>
                    <a:lnT>
                      <a:noFill/>
                    </a:lnT>
                    <a:lnB>
                      <a:noFill/>
                    </a:lnB>
                  </a:tcPr>
                </a:tc>
                <a:tc>
                  <a:txBody>
                    <a:bodyPr/>
                    <a:lstStyle/>
                    <a:p>
                      <a:pPr algn="r" rtl="0" fontAlgn="b"/>
                      <a:r>
                        <a:rPr lang="en-US" sz="1200" b="0" i="0" u="none" strike="noStrike" dirty="0">
                          <a:solidFill>
                            <a:srgbClr val="000000"/>
                          </a:solidFill>
                          <a:latin typeface="+mn-lt"/>
                        </a:rPr>
                        <a:t>        46,816 </a:t>
                      </a:r>
                    </a:p>
                  </a:txBody>
                  <a:tcPr marL="7736" marR="7736" marT="7736" marB="0" anchor="ctr">
                    <a:lnL>
                      <a:noFill/>
                    </a:lnL>
                    <a:lnR>
                      <a:noFill/>
                    </a:lnR>
                    <a:lnT>
                      <a:noFill/>
                    </a:lnT>
                    <a:lnB>
                      <a:noFill/>
                    </a:lnB>
                  </a:tcPr>
                </a:tc>
                <a:tc>
                  <a:txBody>
                    <a:bodyPr/>
                    <a:lstStyle/>
                    <a:p>
                      <a:pPr algn="r" rtl="0" fontAlgn="b"/>
                      <a:r>
                        <a:rPr lang="en-US" sz="1200" b="0" i="0" u="none" strike="noStrike" dirty="0">
                          <a:solidFill>
                            <a:srgbClr val="000000"/>
                          </a:solidFill>
                          <a:latin typeface="+mn-lt"/>
                        </a:rPr>
                        <a:t>        62,422 </a:t>
                      </a:r>
                    </a:p>
                  </a:txBody>
                  <a:tcPr marL="7736" marR="7736" marT="7736" marB="0" anchor="ctr">
                    <a:lnL>
                      <a:noFill/>
                    </a:lnL>
                    <a:lnR>
                      <a:noFill/>
                    </a:lnR>
                    <a:lnT>
                      <a:noFill/>
                    </a:lnT>
                    <a:lnB>
                      <a:noFill/>
                    </a:lnB>
                  </a:tcPr>
                </a:tc>
                <a:tc>
                  <a:txBody>
                    <a:bodyPr/>
                    <a:lstStyle/>
                    <a:p>
                      <a:pPr algn="r" rtl="0" fontAlgn="b"/>
                      <a:r>
                        <a:rPr lang="en-US" sz="1200" b="0" i="0" u="none" strike="noStrike" dirty="0">
                          <a:solidFill>
                            <a:srgbClr val="000000"/>
                          </a:solidFill>
                          <a:latin typeface="+mn-lt"/>
                        </a:rPr>
                        <a:t>        93,633 </a:t>
                      </a:r>
                    </a:p>
                  </a:txBody>
                  <a:tcPr marL="7736" marR="7736" marT="7736" marB="0" anchor="ctr">
                    <a:lnL>
                      <a:noFill/>
                    </a:lnL>
                    <a:lnR>
                      <a:noFill/>
                    </a:lnR>
                    <a:lnT>
                      <a:noFill/>
                    </a:lnT>
                    <a:lnB>
                      <a:noFill/>
                    </a:lnB>
                  </a:tcPr>
                </a:tc>
                <a:tc>
                  <a:txBody>
                    <a:bodyPr/>
                    <a:lstStyle/>
                    <a:p>
                      <a:pPr algn="r" rtl="0" fontAlgn="b"/>
                      <a:r>
                        <a:rPr lang="en-US" sz="1200" b="0" i="0" u="none" strike="noStrike" dirty="0">
                          <a:solidFill>
                            <a:srgbClr val="000000"/>
                          </a:solidFill>
                          <a:latin typeface="+mn-lt"/>
                        </a:rPr>
                        <a:t>      124,844 </a:t>
                      </a:r>
                    </a:p>
                  </a:txBody>
                  <a:tcPr marL="7736" marR="7736" marT="7736" marB="0" anchor="ctr">
                    <a:lnL>
                      <a:noFill/>
                    </a:lnL>
                    <a:lnR>
                      <a:noFill/>
                    </a:lnR>
                    <a:lnT>
                      <a:noFill/>
                    </a:lnT>
                    <a:lnB>
                      <a:noFill/>
                    </a:lnB>
                  </a:tcPr>
                </a:tc>
                <a:tc>
                  <a:txBody>
                    <a:bodyPr/>
                    <a:lstStyle/>
                    <a:p>
                      <a:pPr algn="r" rtl="0" fontAlgn="b"/>
                      <a:r>
                        <a:rPr lang="en-US" sz="1200" b="0" i="0" u="none" strike="noStrike" dirty="0">
                          <a:solidFill>
                            <a:srgbClr val="000000"/>
                          </a:solidFill>
                          <a:latin typeface="+mn-lt"/>
                        </a:rPr>
                        <a:t>      156,055 </a:t>
                      </a:r>
                    </a:p>
                  </a:txBody>
                  <a:tcPr marL="7736" marR="7736" marT="7736" marB="0" anchor="ctr">
                    <a:lnL>
                      <a:noFill/>
                    </a:lnL>
                    <a:lnR>
                      <a:noFill/>
                    </a:lnR>
                    <a:lnT>
                      <a:noFill/>
                    </a:lnT>
                    <a:lnB>
                      <a:noFill/>
                    </a:lnB>
                  </a:tcPr>
                </a:tc>
                <a:tc>
                  <a:txBody>
                    <a:bodyPr/>
                    <a:lstStyle/>
                    <a:p>
                      <a:pPr algn="r" rtl="0" fontAlgn="b"/>
                      <a:r>
                        <a:rPr lang="en-US" sz="1200" b="0" i="0" u="none" strike="noStrike" dirty="0">
                          <a:solidFill>
                            <a:srgbClr val="000000"/>
                          </a:solidFill>
                          <a:latin typeface="+mn-lt"/>
                        </a:rPr>
                        <a:t>        187,266 </a:t>
                      </a:r>
                    </a:p>
                  </a:txBody>
                  <a:tcPr marL="7736" marR="7736" marT="7736" marB="0" anchor="ctr">
                    <a:lnL>
                      <a:noFill/>
                    </a:lnL>
                    <a:lnR>
                      <a:noFill/>
                    </a:lnR>
                    <a:lnT>
                      <a:noFill/>
                    </a:lnT>
                    <a:lnB>
                      <a:noFill/>
                    </a:lnB>
                  </a:tcPr>
                </a:tc>
              </a:tr>
              <a:tr h="213712">
                <a:tc>
                  <a:txBody>
                    <a:bodyPr/>
                    <a:lstStyle/>
                    <a:p>
                      <a:pPr algn="l" rtl="0" fontAlgn="b"/>
                      <a:r>
                        <a:rPr lang="en-US" sz="1200" b="0" i="0" u="none" strike="noStrike" dirty="0">
                          <a:solidFill>
                            <a:srgbClr val="000000"/>
                          </a:solidFill>
                          <a:latin typeface="+mn-lt"/>
                        </a:rPr>
                        <a:t>  Operating Expenses  </a:t>
                      </a:r>
                    </a:p>
                  </a:txBody>
                  <a:tcPr marL="7736" marR="7736" marT="7736" marB="0" anchor="b">
                    <a:lnL>
                      <a:noFill/>
                    </a:lnL>
                    <a:lnR>
                      <a:noFill/>
                    </a:lnR>
                    <a:lnT>
                      <a:noFill/>
                    </a:lnT>
                    <a:lnB>
                      <a:noFill/>
                    </a:lnB>
                  </a:tcPr>
                </a:tc>
                <a:tc>
                  <a:txBody>
                    <a:bodyPr/>
                    <a:lstStyle/>
                    <a:p>
                      <a:pPr algn="r" rtl="0" fontAlgn="b"/>
                      <a:r>
                        <a:rPr lang="en-US" sz="1200" b="0" i="0" u="none" strike="noStrike" dirty="0">
                          <a:solidFill>
                            <a:srgbClr val="000000"/>
                          </a:solidFill>
                          <a:latin typeface="+mn-lt"/>
                        </a:rPr>
                        <a:t>        42,209 </a:t>
                      </a:r>
                    </a:p>
                  </a:txBody>
                  <a:tcPr marL="7736" marR="7736" marT="7736" marB="0" anchor="ctr">
                    <a:lnL>
                      <a:noFill/>
                    </a:lnL>
                    <a:lnR>
                      <a:noFill/>
                    </a:lnR>
                    <a:lnT>
                      <a:noFill/>
                    </a:lnT>
                    <a:lnB>
                      <a:noFill/>
                    </a:lnB>
                  </a:tcPr>
                </a:tc>
                <a:tc>
                  <a:txBody>
                    <a:bodyPr/>
                    <a:lstStyle/>
                    <a:p>
                      <a:pPr algn="r" rtl="0" fontAlgn="b"/>
                      <a:r>
                        <a:rPr lang="en-US" sz="1200" b="0" i="0" u="none" strike="noStrike" dirty="0">
                          <a:solidFill>
                            <a:srgbClr val="000000"/>
                          </a:solidFill>
                          <a:latin typeface="+mn-lt"/>
                        </a:rPr>
                        <a:t>        47,318 </a:t>
                      </a:r>
                    </a:p>
                  </a:txBody>
                  <a:tcPr marL="7736" marR="7736" marT="7736" marB="0" anchor="ctr">
                    <a:lnL>
                      <a:noFill/>
                    </a:lnL>
                    <a:lnR>
                      <a:noFill/>
                    </a:lnR>
                    <a:lnT>
                      <a:noFill/>
                    </a:lnT>
                    <a:lnB>
                      <a:noFill/>
                    </a:lnB>
                  </a:tcPr>
                </a:tc>
                <a:tc>
                  <a:txBody>
                    <a:bodyPr/>
                    <a:lstStyle/>
                    <a:p>
                      <a:pPr algn="r" rtl="0" fontAlgn="b"/>
                      <a:r>
                        <a:rPr lang="en-US" sz="1200" b="0" i="0" u="none" strike="noStrike" dirty="0">
                          <a:solidFill>
                            <a:srgbClr val="000000"/>
                          </a:solidFill>
                          <a:latin typeface="+mn-lt"/>
                        </a:rPr>
                        <a:t>        56,143 </a:t>
                      </a:r>
                    </a:p>
                  </a:txBody>
                  <a:tcPr marL="7736" marR="7736" marT="7736" marB="0" anchor="ctr">
                    <a:lnL>
                      <a:noFill/>
                    </a:lnL>
                    <a:lnR>
                      <a:noFill/>
                    </a:lnR>
                    <a:lnT>
                      <a:noFill/>
                    </a:lnT>
                    <a:lnB>
                      <a:noFill/>
                    </a:lnB>
                  </a:tcPr>
                </a:tc>
                <a:tc>
                  <a:txBody>
                    <a:bodyPr/>
                    <a:lstStyle/>
                    <a:p>
                      <a:pPr algn="r" rtl="0" fontAlgn="b"/>
                      <a:r>
                        <a:rPr lang="en-US" sz="1200" b="0" i="0" u="none" strike="noStrike" dirty="0">
                          <a:solidFill>
                            <a:srgbClr val="000000"/>
                          </a:solidFill>
                          <a:latin typeface="+mn-lt"/>
                        </a:rPr>
                        <a:t>        63,175 </a:t>
                      </a:r>
                    </a:p>
                  </a:txBody>
                  <a:tcPr marL="7736" marR="7736" marT="7736" marB="0" anchor="ctr">
                    <a:lnL>
                      <a:noFill/>
                    </a:lnL>
                    <a:lnR>
                      <a:noFill/>
                    </a:lnR>
                    <a:lnT>
                      <a:noFill/>
                    </a:lnT>
                    <a:lnB>
                      <a:noFill/>
                    </a:lnB>
                  </a:tcPr>
                </a:tc>
                <a:tc>
                  <a:txBody>
                    <a:bodyPr/>
                    <a:lstStyle/>
                    <a:p>
                      <a:pPr algn="r" rtl="0" fontAlgn="b"/>
                      <a:r>
                        <a:rPr lang="en-US" sz="1200" b="0" i="0" u="none" strike="noStrike" dirty="0">
                          <a:solidFill>
                            <a:srgbClr val="000000"/>
                          </a:solidFill>
                          <a:latin typeface="+mn-lt"/>
                        </a:rPr>
                        <a:t>        71,705 </a:t>
                      </a:r>
                    </a:p>
                  </a:txBody>
                  <a:tcPr marL="7736" marR="7736" marT="7736" marB="0" anchor="ctr">
                    <a:lnL>
                      <a:noFill/>
                    </a:lnL>
                    <a:lnR>
                      <a:noFill/>
                    </a:lnR>
                    <a:lnT>
                      <a:noFill/>
                    </a:lnT>
                    <a:lnB>
                      <a:noFill/>
                    </a:lnB>
                  </a:tcPr>
                </a:tc>
                <a:tc>
                  <a:txBody>
                    <a:bodyPr/>
                    <a:lstStyle/>
                    <a:p>
                      <a:pPr algn="r" rtl="0" fontAlgn="b"/>
                      <a:r>
                        <a:rPr lang="en-US" sz="1200" b="0" i="0" u="none" strike="noStrike" dirty="0">
                          <a:solidFill>
                            <a:srgbClr val="000000"/>
                          </a:solidFill>
                          <a:latin typeface="+mn-lt"/>
                        </a:rPr>
                        <a:t>          84,707 </a:t>
                      </a:r>
                    </a:p>
                  </a:txBody>
                  <a:tcPr marL="7736" marR="7736" marT="7736" marB="0" anchor="ctr">
                    <a:lnL>
                      <a:noFill/>
                    </a:lnL>
                    <a:lnR>
                      <a:noFill/>
                    </a:lnR>
                    <a:lnT>
                      <a:noFill/>
                    </a:lnT>
                    <a:lnB>
                      <a:noFill/>
                    </a:lnB>
                  </a:tcPr>
                </a:tc>
              </a:tr>
              <a:tr h="213712">
                <a:tc>
                  <a:txBody>
                    <a:bodyPr/>
                    <a:lstStyle/>
                    <a:p>
                      <a:pPr algn="l" rtl="0" fontAlgn="b"/>
                      <a:r>
                        <a:rPr lang="en-US" sz="1200" b="0" i="0" u="none" strike="noStrike" dirty="0">
                          <a:solidFill>
                            <a:srgbClr val="000000"/>
                          </a:solidFill>
                          <a:latin typeface="+mn-lt"/>
                        </a:rPr>
                        <a:t>  EBITDA  </a:t>
                      </a:r>
                    </a:p>
                  </a:txBody>
                  <a:tcPr marL="7736" marR="7736" marT="7736" marB="0" anchor="b">
                    <a:lnL>
                      <a:noFill/>
                    </a:lnL>
                    <a:lnR>
                      <a:noFill/>
                    </a:lnR>
                    <a:lnT>
                      <a:noFill/>
                    </a:lnT>
                    <a:lnB>
                      <a:noFill/>
                    </a:lnB>
                  </a:tcPr>
                </a:tc>
                <a:tc>
                  <a:txBody>
                    <a:bodyPr/>
                    <a:lstStyle/>
                    <a:p>
                      <a:pPr algn="r" rtl="0" fontAlgn="b"/>
                      <a:r>
                        <a:rPr lang="en-US" sz="1200" b="0" i="0" u="none" strike="noStrike" dirty="0">
                          <a:solidFill>
                            <a:srgbClr val="000000"/>
                          </a:solidFill>
                          <a:latin typeface="+mn-lt"/>
                        </a:rPr>
                        <a:t>          4,607 </a:t>
                      </a:r>
                    </a:p>
                  </a:txBody>
                  <a:tcPr marL="7736" marR="7736" marT="7736" marB="0" anchor="ctr">
                    <a:lnL>
                      <a:noFill/>
                    </a:lnL>
                    <a:lnR>
                      <a:noFill/>
                    </a:lnR>
                    <a:lnT>
                      <a:noFill/>
                    </a:lnT>
                    <a:lnB>
                      <a:noFill/>
                    </a:lnB>
                  </a:tcPr>
                </a:tc>
                <a:tc>
                  <a:txBody>
                    <a:bodyPr/>
                    <a:lstStyle/>
                    <a:p>
                      <a:pPr algn="r" rtl="0" fontAlgn="b"/>
                      <a:r>
                        <a:rPr lang="en-US" sz="1200" b="0" i="0" u="none" strike="noStrike" dirty="0">
                          <a:solidFill>
                            <a:srgbClr val="000000"/>
                          </a:solidFill>
                          <a:latin typeface="+mn-lt"/>
                        </a:rPr>
                        <a:t>        15,104 </a:t>
                      </a:r>
                    </a:p>
                  </a:txBody>
                  <a:tcPr marL="7736" marR="7736" marT="7736" marB="0" anchor="ctr">
                    <a:lnL>
                      <a:noFill/>
                    </a:lnL>
                    <a:lnR>
                      <a:noFill/>
                    </a:lnR>
                    <a:lnT>
                      <a:noFill/>
                    </a:lnT>
                    <a:lnB>
                      <a:noFill/>
                    </a:lnB>
                  </a:tcPr>
                </a:tc>
                <a:tc>
                  <a:txBody>
                    <a:bodyPr/>
                    <a:lstStyle/>
                    <a:p>
                      <a:pPr algn="r" rtl="0" fontAlgn="b"/>
                      <a:r>
                        <a:rPr lang="en-US" sz="1200" b="0" i="0" u="none" strike="noStrike" dirty="0">
                          <a:solidFill>
                            <a:srgbClr val="000000"/>
                          </a:solidFill>
                          <a:latin typeface="+mn-lt"/>
                        </a:rPr>
                        <a:t>        37,490 </a:t>
                      </a:r>
                    </a:p>
                  </a:txBody>
                  <a:tcPr marL="7736" marR="7736" marT="7736" marB="0" anchor="ctr">
                    <a:lnL>
                      <a:noFill/>
                    </a:lnL>
                    <a:lnR>
                      <a:noFill/>
                    </a:lnR>
                    <a:lnT>
                      <a:noFill/>
                    </a:lnT>
                    <a:lnB>
                      <a:noFill/>
                    </a:lnB>
                  </a:tcPr>
                </a:tc>
                <a:tc>
                  <a:txBody>
                    <a:bodyPr/>
                    <a:lstStyle/>
                    <a:p>
                      <a:pPr algn="r" rtl="0" fontAlgn="b"/>
                      <a:r>
                        <a:rPr lang="en-US" sz="1200" b="0" i="0" u="none" strike="noStrike" dirty="0">
                          <a:solidFill>
                            <a:srgbClr val="000000"/>
                          </a:solidFill>
                          <a:latin typeface="+mn-lt"/>
                        </a:rPr>
                        <a:t>        61,669 </a:t>
                      </a:r>
                    </a:p>
                  </a:txBody>
                  <a:tcPr marL="7736" marR="7736" marT="7736" marB="0" anchor="ctr">
                    <a:lnL>
                      <a:noFill/>
                    </a:lnL>
                    <a:lnR>
                      <a:noFill/>
                    </a:lnR>
                    <a:lnT>
                      <a:noFill/>
                    </a:lnT>
                    <a:lnB>
                      <a:noFill/>
                    </a:lnB>
                  </a:tcPr>
                </a:tc>
                <a:tc>
                  <a:txBody>
                    <a:bodyPr/>
                    <a:lstStyle/>
                    <a:p>
                      <a:pPr algn="r" rtl="0" fontAlgn="b"/>
                      <a:r>
                        <a:rPr lang="en-US" sz="1200" b="0" i="0" u="none" strike="noStrike" dirty="0">
                          <a:solidFill>
                            <a:srgbClr val="000000"/>
                          </a:solidFill>
                          <a:latin typeface="+mn-lt"/>
                        </a:rPr>
                        <a:t>        84,350 </a:t>
                      </a:r>
                    </a:p>
                  </a:txBody>
                  <a:tcPr marL="7736" marR="7736" marT="7736" marB="0" anchor="ctr">
                    <a:lnL>
                      <a:noFill/>
                    </a:lnL>
                    <a:lnR>
                      <a:noFill/>
                    </a:lnR>
                    <a:lnT>
                      <a:noFill/>
                    </a:lnT>
                    <a:lnB>
                      <a:noFill/>
                    </a:lnB>
                  </a:tcPr>
                </a:tc>
                <a:tc>
                  <a:txBody>
                    <a:bodyPr/>
                    <a:lstStyle/>
                    <a:p>
                      <a:pPr algn="r" rtl="0" fontAlgn="b"/>
                      <a:r>
                        <a:rPr lang="en-US" sz="1200" b="0" i="0" u="none" strike="noStrike" dirty="0">
                          <a:solidFill>
                            <a:srgbClr val="000000"/>
                          </a:solidFill>
                          <a:latin typeface="+mn-lt"/>
                        </a:rPr>
                        <a:t>        102,559 </a:t>
                      </a:r>
                    </a:p>
                  </a:txBody>
                  <a:tcPr marL="7736" marR="7736" marT="7736" marB="0" anchor="ctr">
                    <a:lnL>
                      <a:noFill/>
                    </a:lnL>
                    <a:lnR>
                      <a:noFill/>
                    </a:lnR>
                    <a:lnT>
                      <a:noFill/>
                    </a:lnT>
                    <a:lnB>
                      <a:noFill/>
                    </a:lnB>
                  </a:tcPr>
                </a:tc>
              </a:tr>
              <a:tr h="179181">
                <a:tc>
                  <a:txBody>
                    <a:bodyPr/>
                    <a:lstStyle/>
                    <a:p>
                      <a:pPr algn="l" fontAlgn="b"/>
                      <a:endParaRPr lang="en-US" sz="1200" b="0" i="0" u="none" strike="noStrike" dirty="0">
                        <a:solidFill>
                          <a:srgbClr val="000000"/>
                        </a:solidFill>
                        <a:latin typeface="+mn-lt"/>
                      </a:endParaRPr>
                    </a:p>
                  </a:txBody>
                  <a:tcPr marL="7736" marR="7736" marT="7736" marB="0" anchor="b">
                    <a:lnL>
                      <a:noFill/>
                    </a:lnL>
                    <a:lnR>
                      <a:noFill/>
                    </a:lnR>
                    <a:lnT>
                      <a:noFill/>
                    </a:lnT>
                    <a:lnB>
                      <a:noFill/>
                    </a:lnB>
                  </a:tcPr>
                </a:tc>
                <a:tc>
                  <a:txBody>
                    <a:bodyPr/>
                    <a:lstStyle/>
                    <a:p>
                      <a:pPr algn="r" fontAlgn="b"/>
                      <a:endParaRPr lang="en-US" sz="1200" b="0" i="0" u="none" strike="noStrike" dirty="0">
                        <a:solidFill>
                          <a:srgbClr val="000000"/>
                        </a:solidFill>
                        <a:latin typeface="+mn-lt"/>
                      </a:endParaRPr>
                    </a:p>
                  </a:txBody>
                  <a:tcPr marL="7736" marR="7736" marT="7736" marB="0" anchor="ctr">
                    <a:lnL>
                      <a:noFill/>
                    </a:lnL>
                    <a:lnR>
                      <a:noFill/>
                    </a:lnR>
                    <a:lnT>
                      <a:noFill/>
                    </a:lnT>
                    <a:lnB>
                      <a:noFill/>
                    </a:lnB>
                  </a:tcPr>
                </a:tc>
                <a:tc>
                  <a:txBody>
                    <a:bodyPr/>
                    <a:lstStyle/>
                    <a:p>
                      <a:pPr algn="r" fontAlgn="b"/>
                      <a:endParaRPr lang="en-US" sz="1200" b="0" i="0" u="none" strike="noStrike" dirty="0">
                        <a:solidFill>
                          <a:srgbClr val="000000"/>
                        </a:solidFill>
                        <a:latin typeface="+mn-lt"/>
                      </a:endParaRPr>
                    </a:p>
                  </a:txBody>
                  <a:tcPr marL="7736" marR="7736" marT="7736" marB="0" anchor="ctr">
                    <a:lnL>
                      <a:noFill/>
                    </a:lnL>
                    <a:lnR>
                      <a:noFill/>
                    </a:lnR>
                    <a:lnT>
                      <a:noFill/>
                    </a:lnT>
                    <a:lnB>
                      <a:noFill/>
                    </a:lnB>
                  </a:tcPr>
                </a:tc>
                <a:tc>
                  <a:txBody>
                    <a:bodyPr/>
                    <a:lstStyle/>
                    <a:p>
                      <a:pPr algn="r" fontAlgn="b"/>
                      <a:endParaRPr lang="en-US" sz="1200" b="0" i="0" u="none" strike="noStrike" dirty="0">
                        <a:solidFill>
                          <a:srgbClr val="000000"/>
                        </a:solidFill>
                        <a:latin typeface="+mn-lt"/>
                      </a:endParaRPr>
                    </a:p>
                  </a:txBody>
                  <a:tcPr marL="7736" marR="7736" marT="7736" marB="0" anchor="ctr">
                    <a:lnL>
                      <a:noFill/>
                    </a:lnL>
                    <a:lnR>
                      <a:noFill/>
                    </a:lnR>
                    <a:lnT>
                      <a:noFill/>
                    </a:lnT>
                    <a:lnB>
                      <a:noFill/>
                    </a:lnB>
                  </a:tcPr>
                </a:tc>
                <a:tc>
                  <a:txBody>
                    <a:bodyPr/>
                    <a:lstStyle/>
                    <a:p>
                      <a:pPr algn="r" fontAlgn="b"/>
                      <a:endParaRPr lang="en-US" sz="1200" b="0" i="0" u="none" strike="noStrike" dirty="0">
                        <a:solidFill>
                          <a:srgbClr val="000000"/>
                        </a:solidFill>
                        <a:latin typeface="+mn-lt"/>
                      </a:endParaRPr>
                    </a:p>
                  </a:txBody>
                  <a:tcPr marL="7736" marR="7736" marT="7736" marB="0" anchor="ctr">
                    <a:lnL>
                      <a:noFill/>
                    </a:lnL>
                    <a:lnR>
                      <a:noFill/>
                    </a:lnR>
                    <a:lnT>
                      <a:noFill/>
                    </a:lnT>
                    <a:lnB>
                      <a:noFill/>
                    </a:lnB>
                  </a:tcPr>
                </a:tc>
                <a:tc>
                  <a:txBody>
                    <a:bodyPr/>
                    <a:lstStyle/>
                    <a:p>
                      <a:pPr algn="r" fontAlgn="b"/>
                      <a:endParaRPr lang="en-US" sz="1200" b="0" i="0" u="none" strike="noStrike" dirty="0">
                        <a:solidFill>
                          <a:srgbClr val="000000"/>
                        </a:solidFill>
                        <a:latin typeface="+mn-lt"/>
                      </a:endParaRPr>
                    </a:p>
                  </a:txBody>
                  <a:tcPr marL="7736" marR="7736" marT="7736" marB="0" anchor="ctr">
                    <a:lnL>
                      <a:noFill/>
                    </a:lnL>
                    <a:lnR>
                      <a:noFill/>
                    </a:lnR>
                    <a:lnT>
                      <a:noFill/>
                    </a:lnT>
                    <a:lnB>
                      <a:noFill/>
                    </a:lnB>
                  </a:tcPr>
                </a:tc>
                <a:tc>
                  <a:txBody>
                    <a:bodyPr/>
                    <a:lstStyle/>
                    <a:p>
                      <a:pPr algn="r" fontAlgn="b"/>
                      <a:endParaRPr lang="en-US" sz="1200" b="0" i="0" u="none" strike="noStrike" dirty="0">
                        <a:solidFill>
                          <a:srgbClr val="000000"/>
                        </a:solidFill>
                        <a:latin typeface="+mn-lt"/>
                      </a:endParaRPr>
                    </a:p>
                  </a:txBody>
                  <a:tcPr marL="7736" marR="7736" marT="7736" marB="0" anchor="ctr">
                    <a:lnL>
                      <a:noFill/>
                    </a:lnL>
                    <a:lnR>
                      <a:noFill/>
                    </a:lnR>
                    <a:lnT>
                      <a:noFill/>
                    </a:lnT>
                    <a:lnB>
                      <a:noFill/>
                    </a:lnB>
                  </a:tcPr>
                </a:tc>
              </a:tr>
              <a:tr h="213712">
                <a:tc gridSpan="7">
                  <a:txBody>
                    <a:bodyPr/>
                    <a:lstStyle/>
                    <a:p>
                      <a:pPr algn="l" rtl="0" fontAlgn="b"/>
                      <a:r>
                        <a:rPr lang="en-US" sz="1200" b="1" i="0" u="sng" strike="noStrike" dirty="0" smtClean="0">
                          <a:solidFill>
                            <a:srgbClr val="000000"/>
                          </a:solidFill>
                          <a:latin typeface="+mn-lt"/>
                        </a:rPr>
                        <a:t>Annual </a:t>
                      </a:r>
                      <a:r>
                        <a:rPr lang="en-US" sz="1200" b="1" i="0" u="sng" strike="noStrike" dirty="0">
                          <a:solidFill>
                            <a:srgbClr val="000000"/>
                          </a:solidFill>
                          <a:latin typeface="+mn-lt"/>
                        </a:rPr>
                        <a:t>Per Pharmacy </a:t>
                      </a:r>
                    </a:p>
                  </a:txBody>
                  <a:tcPr marL="7736" marR="7736" marT="7736"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3712">
                <a:tc>
                  <a:txBody>
                    <a:bodyPr/>
                    <a:lstStyle/>
                    <a:p>
                      <a:pPr algn="l" rtl="0" fontAlgn="b"/>
                      <a:r>
                        <a:rPr lang="en-US" sz="1200" b="0" i="0" u="none" strike="noStrike" dirty="0">
                          <a:solidFill>
                            <a:srgbClr val="000000"/>
                          </a:solidFill>
                          <a:latin typeface="+mn-lt"/>
                        </a:rPr>
                        <a:t>  Revenue   </a:t>
                      </a:r>
                    </a:p>
                  </a:txBody>
                  <a:tcPr marL="7736" marR="7736" marT="7736" marB="0" anchor="b">
                    <a:lnL>
                      <a:noFill/>
                    </a:lnL>
                    <a:lnR>
                      <a:noFill/>
                    </a:lnR>
                    <a:lnT>
                      <a:noFill/>
                    </a:lnT>
                    <a:lnB>
                      <a:noFill/>
                    </a:lnB>
                  </a:tcPr>
                </a:tc>
                <a:tc>
                  <a:txBody>
                    <a:bodyPr/>
                    <a:lstStyle/>
                    <a:p>
                      <a:pPr algn="r" rtl="0" fontAlgn="b"/>
                      <a:r>
                        <a:rPr lang="en-US" sz="1200" b="0" i="0" u="none" strike="noStrike" dirty="0">
                          <a:solidFill>
                            <a:srgbClr val="000000"/>
                          </a:solidFill>
                          <a:latin typeface="+mn-lt"/>
                        </a:rPr>
                        <a:t>$2,390,625 </a:t>
                      </a:r>
                    </a:p>
                  </a:txBody>
                  <a:tcPr marL="7736" marR="7736" marT="7736" marB="0" anchor="ctr">
                    <a:lnL>
                      <a:noFill/>
                    </a:lnL>
                    <a:lnR>
                      <a:noFill/>
                    </a:lnR>
                    <a:lnT>
                      <a:noFill/>
                    </a:lnT>
                    <a:lnB>
                      <a:noFill/>
                    </a:lnB>
                  </a:tcPr>
                </a:tc>
                <a:tc>
                  <a:txBody>
                    <a:bodyPr/>
                    <a:lstStyle/>
                    <a:p>
                      <a:pPr algn="r" rtl="0" fontAlgn="b"/>
                      <a:r>
                        <a:rPr lang="en-US" sz="1200" b="0" i="0" u="none" strike="noStrike" dirty="0">
                          <a:solidFill>
                            <a:srgbClr val="000000"/>
                          </a:solidFill>
                          <a:latin typeface="+mn-lt"/>
                        </a:rPr>
                        <a:t>$3,187,500 </a:t>
                      </a:r>
                    </a:p>
                  </a:txBody>
                  <a:tcPr marL="7736" marR="7736" marT="7736" marB="0" anchor="ctr">
                    <a:lnL>
                      <a:noFill/>
                    </a:lnL>
                    <a:lnR>
                      <a:noFill/>
                    </a:lnR>
                    <a:lnT>
                      <a:noFill/>
                    </a:lnT>
                    <a:lnB>
                      <a:noFill/>
                    </a:lnB>
                  </a:tcPr>
                </a:tc>
                <a:tc>
                  <a:txBody>
                    <a:bodyPr/>
                    <a:lstStyle/>
                    <a:p>
                      <a:pPr algn="r" rtl="0" fontAlgn="b"/>
                      <a:r>
                        <a:rPr lang="en-US" sz="1200" b="0" i="0" u="none" strike="noStrike" dirty="0">
                          <a:solidFill>
                            <a:srgbClr val="000000"/>
                          </a:solidFill>
                          <a:latin typeface="+mn-lt"/>
                        </a:rPr>
                        <a:t>$4,781,250 </a:t>
                      </a:r>
                    </a:p>
                  </a:txBody>
                  <a:tcPr marL="7736" marR="7736" marT="7736" marB="0" anchor="ctr">
                    <a:lnL>
                      <a:noFill/>
                    </a:lnL>
                    <a:lnR>
                      <a:noFill/>
                    </a:lnR>
                    <a:lnT>
                      <a:noFill/>
                    </a:lnT>
                    <a:lnB>
                      <a:noFill/>
                    </a:lnB>
                  </a:tcPr>
                </a:tc>
                <a:tc>
                  <a:txBody>
                    <a:bodyPr/>
                    <a:lstStyle/>
                    <a:p>
                      <a:pPr algn="r" rtl="0" fontAlgn="b"/>
                      <a:r>
                        <a:rPr lang="en-US" sz="1200" b="0" i="0" u="none" strike="noStrike" dirty="0">
                          <a:solidFill>
                            <a:srgbClr val="000000"/>
                          </a:solidFill>
                          <a:latin typeface="+mn-lt"/>
                        </a:rPr>
                        <a:t>$6,375,000 </a:t>
                      </a:r>
                    </a:p>
                  </a:txBody>
                  <a:tcPr marL="7736" marR="7736" marT="7736" marB="0" anchor="ctr">
                    <a:lnL>
                      <a:noFill/>
                    </a:lnL>
                    <a:lnR>
                      <a:noFill/>
                    </a:lnR>
                    <a:lnT>
                      <a:noFill/>
                    </a:lnT>
                    <a:lnB>
                      <a:noFill/>
                    </a:lnB>
                  </a:tcPr>
                </a:tc>
                <a:tc>
                  <a:txBody>
                    <a:bodyPr/>
                    <a:lstStyle/>
                    <a:p>
                      <a:pPr algn="r" rtl="0" fontAlgn="b"/>
                      <a:r>
                        <a:rPr lang="en-US" sz="1200" b="0" i="0" u="none" strike="noStrike" dirty="0">
                          <a:solidFill>
                            <a:srgbClr val="000000"/>
                          </a:solidFill>
                          <a:latin typeface="+mn-lt"/>
                        </a:rPr>
                        <a:t>$7,968,750 </a:t>
                      </a:r>
                    </a:p>
                  </a:txBody>
                  <a:tcPr marL="7736" marR="7736" marT="7736" marB="0" anchor="ctr">
                    <a:lnL>
                      <a:noFill/>
                    </a:lnL>
                    <a:lnR>
                      <a:noFill/>
                    </a:lnR>
                    <a:lnT>
                      <a:noFill/>
                    </a:lnT>
                    <a:lnB>
                      <a:noFill/>
                    </a:lnB>
                  </a:tcPr>
                </a:tc>
                <a:tc>
                  <a:txBody>
                    <a:bodyPr/>
                    <a:lstStyle/>
                    <a:p>
                      <a:pPr algn="r" rtl="0" fontAlgn="b"/>
                      <a:r>
                        <a:rPr lang="en-US" sz="1200" b="0" i="0" u="none" strike="noStrike" dirty="0">
                          <a:solidFill>
                            <a:srgbClr val="000000"/>
                          </a:solidFill>
                          <a:latin typeface="+mn-lt"/>
                        </a:rPr>
                        <a:t>$9,562,500 </a:t>
                      </a:r>
                    </a:p>
                  </a:txBody>
                  <a:tcPr marL="7736" marR="7736" marT="7736" marB="0" anchor="ctr">
                    <a:lnL>
                      <a:noFill/>
                    </a:lnL>
                    <a:lnR>
                      <a:noFill/>
                    </a:lnR>
                    <a:lnT>
                      <a:noFill/>
                    </a:lnT>
                    <a:lnB>
                      <a:noFill/>
                    </a:lnB>
                  </a:tcPr>
                </a:tc>
              </a:tr>
              <a:tr h="213712">
                <a:tc>
                  <a:txBody>
                    <a:bodyPr/>
                    <a:lstStyle/>
                    <a:p>
                      <a:pPr algn="l" rtl="0" fontAlgn="b"/>
                      <a:r>
                        <a:rPr lang="en-US" sz="1200" b="0" i="0" u="none" strike="noStrike" dirty="0">
                          <a:solidFill>
                            <a:srgbClr val="000000"/>
                          </a:solidFill>
                          <a:latin typeface="+mn-lt"/>
                        </a:rPr>
                        <a:t>  Gross Profit  </a:t>
                      </a:r>
                    </a:p>
                  </a:txBody>
                  <a:tcPr marL="7736" marR="7736" marT="7736" marB="0" anchor="b">
                    <a:lnL>
                      <a:noFill/>
                    </a:lnL>
                    <a:lnR>
                      <a:noFill/>
                    </a:lnR>
                    <a:lnT>
                      <a:noFill/>
                    </a:lnT>
                    <a:lnB>
                      <a:noFill/>
                    </a:lnB>
                  </a:tcPr>
                </a:tc>
                <a:tc>
                  <a:txBody>
                    <a:bodyPr/>
                    <a:lstStyle/>
                    <a:p>
                      <a:pPr algn="r" rtl="0" fontAlgn="b"/>
                      <a:r>
                        <a:rPr lang="en-US" sz="1200" b="0" i="0" u="none" strike="noStrike" dirty="0">
                          <a:solidFill>
                            <a:srgbClr val="000000"/>
                          </a:solidFill>
                          <a:latin typeface="+mn-lt"/>
                        </a:rPr>
                        <a:t>      561,797 </a:t>
                      </a:r>
                    </a:p>
                  </a:txBody>
                  <a:tcPr marL="7736" marR="7736" marT="7736" marB="0" anchor="ctr">
                    <a:lnL>
                      <a:noFill/>
                    </a:lnL>
                    <a:lnR>
                      <a:noFill/>
                    </a:lnR>
                    <a:lnT>
                      <a:noFill/>
                    </a:lnT>
                    <a:lnB>
                      <a:noFill/>
                    </a:lnB>
                  </a:tcPr>
                </a:tc>
                <a:tc>
                  <a:txBody>
                    <a:bodyPr/>
                    <a:lstStyle/>
                    <a:p>
                      <a:pPr algn="r" rtl="0" fontAlgn="b"/>
                      <a:r>
                        <a:rPr lang="en-US" sz="1200" b="0" i="0" u="none" strike="noStrike" dirty="0">
                          <a:solidFill>
                            <a:srgbClr val="000000"/>
                          </a:solidFill>
                          <a:latin typeface="+mn-lt"/>
                        </a:rPr>
                        <a:t>      749,063 </a:t>
                      </a:r>
                    </a:p>
                  </a:txBody>
                  <a:tcPr marL="7736" marR="7736" marT="7736" marB="0" anchor="ctr">
                    <a:lnL>
                      <a:noFill/>
                    </a:lnL>
                    <a:lnR>
                      <a:noFill/>
                    </a:lnR>
                    <a:lnT>
                      <a:noFill/>
                    </a:lnT>
                    <a:lnB>
                      <a:noFill/>
                    </a:lnB>
                  </a:tcPr>
                </a:tc>
                <a:tc>
                  <a:txBody>
                    <a:bodyPr/>
                    <a:lstStyle/>
                    <a:p>
                      <a:pPr algn="r" rtl="0" fontAlgn="b"/>
                      <a:r>
                        <a:rPr lang="en-US" sz="1200" b="0" i="0" u="none" strike="noStrike" dirty="0">
                          <a:solidFill>
                            <a:srgbClr val="000000"/>
                          </a:solidFill>
                          <a:latin typeface="+mn-lt"/>
                        </a:rPr>
                        <a:t>   1,123,594 </a:t>
                      </a:r>
                    </a:p>
                  </a:txBody>
                  <a:tcPr marL="7736" marR="7736" marT="7736" marB="0" anchor="ctr">
                    <a:lnL>
                      <a:noFill/>
                    </a:lnL>
                    <a:lnR>
                      <a:noFill/>
                    </a:lnR>
                    <a:lnT>
                      <a:noFill/>
                    </a:lnT>
                    <a:lnB>
                      <a:noFill/>
                    </a:lnB>
                  </a:tcPr>
                </a:tc>
                <a:tc>
                  <a:txBody>
                    <a:bodyPr/>
                    <a:lstStyle/>
                    <a:p>
                      <a:pPr algn="r" rtl="0" fontAlgn="b"/>
                      <a:r>
                        <a:rPr lang="en-US" sz="1200" b="0" i="0" u="none" strike="noStrike" dirty="0">
                          <a:solidFill>
                            <a:srgbClr val="000000"/>
                          </a:solidFill>
                          <a:latin typeface="+mn-lt"/>
                        </a:rPr>
                        <a:t>   1,498,125 </a:t>
                      </a:r>
                    </a:p>
                  </a:txBody>
                  <a:tcPr marL="7736" marR="7736" marT="7736" marB="0" anchor="ctr">
                    <a:lnL>
                      <a:noFill/>
                    </a:lnL>
                    <a:lnR>
                      <a:noFill/>
                    </a:lnR>
                    <a:lnT>
                      <a:noFill/>
                    </a:lnT>
                    <a:lnB>
                      <a:noFill/>
                    </a:lnB>
                  </a:tcPr>
                </a:tc>
                <a:tc>
                  <a:txBody>
                    <a:bodyPr/>
                    <a:lstStyle/>
                    <a:p>
                      <a:pPr algn="r" rtl="0" fontAlgn="b"/>
                      <a:r>
                        <a:rPr lang="en-US" sz="1200" b="0" i="0" u="none" strike="noStrike" dirty="0">
                          <a:solidFill>
                            <a:srgbClr val="000000"/>
                          </a:solidFill>
                          <a:latin typeface="+mn-lt"/>
                        </a:rPr>
                        <a:t>   1,872,656 </a:t>
                      </a:r>
                    </a:p>
                  </a:txBody>
                  <a:tcPr marL="7736" marR="7736" marT="7736" marB="0" anchor="ctr">
                    <a:lnL>
                      <a:noFill/>
                    </a:lnL>
                    <a:lnR>
                      <a:noFill/>
                    </a:lnR>
                    <a:lnT>
                      <a:noFill/>
                    </a:lnT>
                    <a:lnB>
                      <a:noFill/>
                    </a:lnB>
                  </a:tcPr>
                </a:tc>
                <a:tc>
                  <a:txBody>
                    <a:bodyPr/>
                    <a:lstStyle/>
                    <a:p>
                      <a:pPr algn="r" rtl="0" fontAlgn="b"/>
                      <a:r>
                        <a:rPr lang="en-US" sz="1200" b="0" i="0" u="none" strike="noStrike" dirty="0">
                          <a:solidFill>
                            <a:srgbClr val="000000"/>
                          </a:solidFill>
                          <a:latin typeface="+mn-lt"/>
                        </a:rPr>
                        <a:t>     2,247,188 </a:t>
                      </a:r>
                    </a:p>
                  </a:txBody>
                  <a:tcPr marL="7736" marR="7736" marT="7736" marB="0" anchor="ctr">
                    <a:lnL>
                      <a:noFill/>
                    </a:lnL>
                    <a:lnR>
                      <a:noFill/>
                    </a:lnR>
                    <a:lnT>
                      <a:noFill/>
                    </a:lnT>
                    <a:lnB>
                      <a:noFill/>
                    </a:lnB>
                  </a:tcPr>
                </a:tc>
              </a:tr>
              <a:tr h="213712">
                <a:tc>
                  <a:txBody>
                    <a:bodyPr/>
                    <a:lstStyle/>
                    <a:p>
                      <a:pPr algn="l" rtl="0" fontAlgn="b"/>
                      <a:r>
                        <a:rPr lang="en-US" sz="1200" b="0" i="0" u="none" strike="noStrike" dirty="0">
                          <a:solidFill>
                            <a:srgbClr val="000000"/>
                          </a:solidFill>
                          <a:latin typeface="+mn-lt"/>
                        </a:rPr>
                        <a:t>  EBITDA  </a:t>
                      </a:r>
                    </a:p>
                  </a:txBody>
                  <a:tcPr marL="7736" marR="7736" marT="7736" marB="0" anchor="b">
                    <a:lnL>
                      <a:noFill/>
                    </a:lnL>
                    <a:lnR>
                      <a:noFill/>
                    </a:lnR>
                    <a:lnT>
                      <a:noFill/>
                    </a:lnT>
                    <a:lnB>
                      <a:noFill/>
                    </a:lnB>
                  </a:tcPr>
                </a:tc>
                <a:tc>
                  <a:txBody>
                    <a:bodyPr/>
                    <a:lstStyle/>
                    <a:p>
                      <a:pPr algn="r" rtl="0" fontAlgn="b"/>
                      <a:r>
                        <a:rPr lang="en-US" sz="1200" b="0" i="0" u="none" strike="noStrike" dirty="0">
                          <a:solidFill>
                            <a:srgbClr val="000000"/>
                          </a:solidFill>
                          <a:latin typeface="+mn-lt"/>
                        </a:rPr>
                        <a:t>        55,289 </a:t>
                      </a:r>
                    </a:p>
                  </a:txBody>
                  <a:tcPr marL="7736" marR="7736" marT="7736" marB="0" anchor="ctr">
                    <a:lnL>
                      <a:noFill/>
                    </a:lnL>
                    <a:lnR>
                      <a:noFill/>
                    </a:lnR>
                    <a:lnT>
                      <a:noFill/>
                    </a:lnT>
                    <a:lnB>
                      <a:noFill/>
                    </a:lnB>
                  </a:tcPr>
                </a:tc>
                <a:tc>
                  <a:txBody>
                    <a:bodyPr/>
                    <a:lstStyle/>
                    <a:p>
                      <a:pPr algn="r" rtl="0" fontAlgn="b"/>
                      <a:r>
                        <a:rPr lang="en-US" sz="1200" b="0" i="0" u="none" strike="noStrike" dirty="0">
                          <a:solidFill>
                            <a:srgbClr val="000000"/>
                          </a:solidFill>
                          <a:latin typeface="+mn-lt"/>
                        </a:rPr>
                        <a:t>      181,247 </a:t>
                      </a:r>
                    </a:p>
                  </a:txBody>
                  <a:tcPr marL="7736" marR="7736" marT="7736" marB="0" anchor="ctr">
                    <a:lnL>
                      <a:noFill/>
                    </a:lnL>
                    <a:lnR>
                      <a:noFill/>
                    </a:lnR>
                    <a:lnT>
                      <a:noFill/>
                    </a:lnT>
                    <a:lnB>
                      <a:noFill/>
                    </a:lnB>
                  </a:tcPr>
                </a:tc>
                <a:tc>
                  <a:txBody>
                    <a:bodyPr/>
                    <a:lstStyle/>
                    <a:p>
                      <a:pPr algn="r" rtl="0" fontAlgn="b"/>
                      <a:r>
                        <a:rPr lang="en-US" sz="1200" b="0" i="0" u="none" strike="noStrike" dirty="0">
                          <a:solidFill>
                            <a:srgbClr val="000000"/>
                          </a:solidFill>
                          <a:latin typeface="+mn-lt"/>
                        </a:rPr>
                        <a:t>      449,878 </a:t>
                      </a:r>
                    </a:p>
                  </a:txBody>
                  <a:tcPr marL="7736" marR="7736" marT="7736" marB="0" anchor="ctr">
                    <a:lnL>
                      <a:noFill/>
                    </a:lnL>
                    <a:lnR>
                      <a:noFill/>
                    </a:lnR>
                    <a:lnT>
                      <a:noFill/>
                    </a:lnT>
                    <a:lnB>
                      <a:noFill/>
                    </a:lnB>
                  </a:tcPr>
                </a:tc>
                <a:tc>
                  <a:txBody>
                    <a:bodyPr/>
                    <a:lstStyle/>
                    <a:p>
                      <a:pPr algn="r" rtl="0" fontAlgn="b"/>
                      <a:r>
                        <a:rPr lang="en-US" sz="1200" b="0" i="0" u="none" strike="noStrike" dirty="0">
                          <a:solidFill>
                            <a:srgbClr val="000000"/>
                          </a:solidFill>
                          <a:latin typeface="+mn-lt"/>
                        </a:rPr>
                        <a:t>      740,025 </a:t>
                      </a:r>
                    </a:p>
                  </a:txBody>
                  <a:tcPr marL="7736" marR="7736" marT="7736" marB="0" anchor="ctr">
                    <a:lnL>
                      <a:noFill/>
                    </a:lnL>
                    <a:lnR>
                      <a:noFill/>
                    </a:lnR>
                    <a:lnT>
                      <a:noFill/>
                    </a:lnT>
                    <a:lnB>
                      <a:noFill/>
                    </a:lnB>
                  </a:tcPr>
                </a:tc>
                <a:tc>
                  <a:txBody>
                    <a:bodyPr/>
                    <a:lstStyle/>
                    <a:p>
                      <a:pPr algn="r" rtl="0" fontAlgn="b"/>
                      <a:r>
                        <a:rPr lang="en-US" sz="1200" b="0" i="0" u="none" strike="noStrike" dirty="0">
                          <a:solidFill>
                            <a:srgbClr val="000000"/>
                          </a:solidFill>
                          <a:latin typeface="+mn-lt"/>
                        </a:rPr>
                        <a:t>   1,012,196 </a:t>
                      </a:r>
                    </a:p>
                  </a:txBody>
                  <a:tcPr marL="7736" marR="7736" marT="7736" marB="0" anchor="ctr">
                    <a:lnL>
                      <a:noFill/>
                    </a:lnL>
                    <a:lnR>
                      <a:noFill/>
                    </a:lnR>
                    <a:lnT>
                      <a:noFill/>
                    </a:lnT>
                    <a:lnB>
                      <a:noFill/>
                    </a:lnB>
                  </a:tcPr>
                </a:tc>
                <a:tc>
                  <a:txBody>
                    <a:bodyPr/>
                    <a:lstStyle/>
                    <a:p>
                      <a:pPr algn="r" rtl="0" fontAlgn="b"/>
                      <a:r>
                        <a:rPr lang="en-US" sz="1200" b="0" i="0" u="none" strike="noStrike" dirty="0">
                          <a:solidFill>
                            <a:srgbClr val="000000"/>
                          </a:solidFill>
                          <a:latin typeface="+mn-lt"/>
                        </a:rPr>
                        <a:t>     1,230,704 </a:t>
                      </a:r>
                    </a:p>
                  </a:txBody>
                  <a:tcPr marL="7736" marR="7736" marT="7736" marB="0" anchor="ctr">
                    <a:lnL>
                      <a:noFill/>
                    </a:lnL>
                    <a:lnR>
                      <a:noFill/>
                    </a:lnR>
                    <a:lnT>
                      <a:noFill/>
                    </a:lnT>
                    <a:lnB>
                      <a:noFill/>
                    </a:lnB>
                  </a:tcPr>
                </a:tc>
              </a:tr>
              <a:tr h="179181">
                <a:tc>
                  <a:txBody>
                    <a:bodyPr/>
                    <a:lstStyle/>
                    <a:p>
                      <a:pPr algn="l" fontAlgn="b"/>
                      <a:endParaRPr lang="en-US" sz="1200" b="0" i="0" u="none" strike="noStrike" dirty="0">
                        <a:solidFill>
                          <a:srgbClr val="000000"/>
                        </a:solidFill>
                        <a:latin typeface="+mn-lt"/>
                      </a:endParaRPr>
                    </a:p>
                  </a:txBody>
                  <a:tcPr marL="7736" marR="7736" marT="7736" marB="0" anchor="b">
                    <a:lnL>
                      <a:noFill/>
                    </a:lnL>
                    <a:lnR>
                      <a:noFill/>
                    </a:lnR>
                    <a:lnT>
                      <a:noFill/>
                    </a:lnT>
                    <a:lnB>
                      <a:noFill/>
                    </a:lnB>
                  </a:tcPr>
                </a:tc>
                <a:tc>
                  <a:txBody>
                    <a:bodyPr/>
                    <a:lstStyle/>
                    <a:p>
                      <a:pPr algn="r" fontAlgn="b"/>
                      <a:endParaRPr lang="en-US" sz="1200" b="0" i="0" u="none" strike="noStrike" dirty="0">
                        <a:solidFill>
                          <a:srgbClr val="000000"/>
                        </a:solidFill>
                        <a:latin typeface="+mn-lt"/>
                      </a:endParaRPr>
                    </a:p>
                  </a:txBody>
                  <a:tcPr marL="7736" marR="7736" marT="7736" marB="0" anchor="ctr">
                    <a:lnL>
                      <a:noFill/>
                    </a:lnL>
                    <a:lnR>
                      <a:noFill/>
                    </a:lnR>
                    <a:lnT>
                      <a:noFill/>
                    </a:lnT>
                    <a:lnB>
                      <a:noFill/>
                    </a:lnB>
                  </a:tcPr>
                </a:tc>
                <a:tc>
                  <a:txBody>
                    <a:bodyPr/>
                    <a:lstStyle/>
                    <a:p>
                      <a:pPr algn="r" fontAlgn="b"/>
                      <a:endParaRPr lang="en-US" sz="1200" b="0" i="0" u="none" strike="noStrike" dirty="0">
                        <a:solidFill>
                          <a:srgbClr val="000000"/>
                        </a:solidFill>
                        <a:latin typeface="+mn-lt"/>
                      </a:endParaRPr>
                    </a:p>
                  </a:txBody>
                  <a:tcPr marL="7736" marR="7736" marT="7736" marB="0" anchor="ctr">
                    <a:lnL>
                      <a:noFill/>
                    </a:lnL>
                    <a:lnR>
                      <a:noFill/>
                    </a:lnR>
                    <a:lnT>
                      <a:noFill/>
                    </a:lnT>
                    <a:lnB>
                      <a:noFill/>
                    </a:lnB>
                  </a:tcPr>
                </a:tc>
                <a:tc>
                  <a:txBody>
                    <a:bodyPr/>
                    <a:lstStyle/>
                    <a:p>
                      <a:pPr algn="r" fontAlgn="b"/>
                      <a:endParaRPr lang="en-US" sz="1200" b="0" i="0" u="none" strike="noStrike" dirty="0">
                        <a:solidFill>
                          <a:srgbClr val="000000"/>
                        </a:solidFill>
                        <a:latin typeface="+mn-lt"/>
                      </a:endParaRPr>
                    </a:p>
                  </a:txBody>
                  <a:tcPr marL="7736" marR="7736" marT="7736" marB="0" anchor="ctr">
                    <a:lnL>
                      <a:noFill/>
                    </a:lnL>
                    <a:lnR>
                      <a:noFill/>
                    </a:lnR>
                    <a:lnT>
                      <a:noFill/>
                    </a:lnT>
                    <a:lnB>
                      <a:noFill/>
                    </a:lnB>
                  </a:tcPr>
                </a:tc>
                <a:tc>
                  <a:txBody>
                    <a:bodyPr/>
                    <a:lstStyle/>
                    <a:p>
                      <a:pPr algn="r" fontAlgn="b"/>
                      <a:endParaRPr lang="en-US" sz="1200" b="0" i="0" u="none" strike="noStrike" dirty="0">
                        <a:solidFill>
                          <a:srgbClr val="000000"/>
                        </a:solidFill>
                        <a:latin typeface="+mn-lt"/>
                      </a:endParaRPr>
                    </a:p>
                  </a:txBody>
                  <a:tcPr marL="7736" marR="7736" marT="7736" marB="0" anchor="ctr">
                    <a:lnL>
                      <a:noFill/>
                    </a:lnL>
                    <a:lnR>
                      <a:noFill/>
                    </a:lnR>
                    <a:lnT>
                      <a:noFill/>
                    </a:lnT>
                    <a:lnB>
                      <a:noFill/>
                    </a:lnB>
                  </a:tcPr>
                </a:tc>
                <a:tc>
                  <a:txBody>
                    <a:bodyPr/>
                    <a:lstStyle/>
                    <a:p>
                      <a:pPr algn="r" fontAlgn="b"/>
                      <a:endParaRPr lang="en-US" sz="1200" b="0" i="0" u="none" strike="noStrike" dirty="0">
                        <a:solidFill>
                          <a:srgbClr val="000000"/>
                        </a:solidFill>
                        <a:latin typeface="+mn-lt"/>
                      </a:endParaRPr>
                    </a:p>
                  </a:txBody>
                  <a:tcPr marL="7736" marR="7736" marT="7736" marB="0" anchor="ctr">
                    <a:lnL>
                      <a:noFill/>
                    </a:lnL>
                    <a:lnR>
                      <a:noFill/>
                    </a:lnR>
                    <a:lnT>
                      <a:noFill/>
                    </a:lnT>
                    <a:lnB>
                      <a:noFill/>
                    </a:lnB>
                  </a:tcPr>
                </a:tc>
                <a:tc>
                  <a:txBody>
                    <a:bodyPr/>
                    <a:lstStyle/>
                    <a:p>
                      <a:pPr algn="r" fontAlgn="b"/>
                      <a:endParaRPr lang="en-US" sz="1200" b="0" i="0" u="none" strike="noStrike" dirty="0">
                        <a:solidFill>
                          <a:srgbClr val="000000"/>
                        </a:solidFill>
                        <a:latin typeface="+mn-lt"/>
                      </a:endParaRPr>
                    </a:p>
                  </a:txBody>
                  <a:tcPr marL="7736" marR="7736" marT="7736" marB="0" anchor="ctr">
                    <a:lnL>
                      <a:noFill/>
                    </a:lnL>
                    <a:lnR>
                      <a:noFill/>
                    </a:lnR>
                    <a:lnT>
                      <a:noFill/>
                    </a:lnT>
                    <a:lnB>
                      <a:noFill/>
                    </a:lnB>
                  </a:tcPr>
                </a:tc>
              </a:tr>
              <a:tr h="326908">
                <a:tc>
                  <a:txBody>
                    <a:bodyPr/>
                    <a:lstStyle/>
                    <a:p>
                      <a:pPr algn="l" rtl="0" fontAlgn="b"/>
                      <a:r>
                        <a:rPr lang="en-US" sz="1200" b="1" i="0" u="none" strike="noStrike" dirty="0" smtClean="0">
                          <a:solidFill>
                            <a:schemeClr val="tx1"/>
                          </a:solidFill>
                          <a:latin typeface="+mn-lt"/>
                        </a:rPr>
                        <a:t>Gross Margin </a:t>
                      </a:r>
                      <a:endParaRPr lang="en-US" sz="1200" b="1" i="0" u="none" strike="noStrike" dirty="0">
                        <a:solidFill>
                          <a:schemeClr val="tx1"/>
                        </a:solidFill>
                        <a:latin typeface="+mn-lt"/>
                      </a:endParaRPr>
                    </a:p>
                  </a:txBody>
                  <a:tcPr marL="7736" marR="7736" marT="7736" marB="0" anchor="ctr">
                    <a:lnL>
                      <a:noFill/>
                    </a:lnL>
                    <a:lnR>
                      <a:noFill/>
                    </a:lnR>
                    <a:lnT>
                      <a:noFill/>
                    </a:lnT>
                    <a:lnB>
                      <a:noFill/>
                    </a:lnB>
                    <a:noFill/>
                  </a:tcPr>
                </a:tc>
                <a:tc>
                  <a:txBody>
                    <a:bodyPr/>
                    <a:lstStyle/>
                    <a:p>
                      <a:pPr algn="r" rtl="0" fontAlgn="b"/>
                      <a:r>
                        <a:rPr lang="en-US" sz="1200" b="1" i="0" u="none" strike="noStrike" dirty="0">
                          <a:solidFill>
                            <a:schemeClr val="tx1"/>
                          </a:solidFill>
                          <a:latin typeface="+mn-lt"/>
                        </a:rPr>
                        <a:t>23.5%</a:t>
                      </a:r>
                    </a:p>
                  </a:txBody>
                  <a:tcPr marL="7736" marR="7736" marT="7736" marB="0" anchor="ctr">
                    <a:lnL>
                      <a:noFill/>
                    </a:lnL>
                    <a:lnR>
                      <a:noFill/>
                    </a:lnR>
                    <a:lnT>
                      <a:noFill/>
                    </a:lnT>
                    <a:lnB>
                      <a:noFill/>
                    </a:lnB>
                    <a:noFill/>
                  </a:tcPr>
                </a:tc>
                <a:tc>
                  <a:txBody>
                    <a:bodyPr/>
                    <a:lstStyle/>
                    <a:p>
                      <a:pPr algn="r" rtl="0" fontAlgn="b"/>
                      <a:r>
                        <a:rPr lang="en-US" sz="1200" b="1" i="0" u="none" strike="noStrike" dirty="0">
                          <a:solidFill>
                            <a:schemeClr val="tx1"/>
                          </a:solidFill>
                          <a:latin typeface="+mn-lt"/>
                        </a:rPr>
                        <a:t>23.5%</a:t>
                      </a:r>
                    </a:p>
                  </a:txBody>
                  <a:tcPr marL="7736" marR="7736" marT="7736" marB="0" anchor="ctr">
                    <a:lnL>
                      <a:noFill/>
                    </a:lnL>
                    <a:lnR>
                      <a:noFill/>
                    </a:lnR>
                    <a:lnT>
                      <a:noFill/>
                    </a:lnT>
                    <a:lnB>
                      <a:noFill/>
                    </a:lnB>
                    <a:noFill/>
                  </a:tcPr>
                </a:tc>
                <a:tc>
                  <a:txBody>
                    <a:bodyPr/>
                    <a:lstStyle/>
                    <a:p>
                      <a:pPr algn="r" rtl="0" fontAlgn="b"/>
                      <a:r>
                        <a:rPr lang="en-US" sz="1200" b="1" i="0" u="none" strike="noStrike" dirty="0">
                          <a:solidFill>
                            <a:schemeClr val="tx1"/>
                          </a:solidFill>
                          <a:latin typeface="+mn-lt"/>
                        </a:rPr>
                        <a:t>23.5%</a:t>
                      </a:r>
                    </a:p>
                  </a:txBody>
                  <a:tcPr marL="7736" marR="7736" marT="7736" marB="0" anchor="ctr">
                    <a:lnL>
                      <a:noFill/>
                    </a:lnL>
                    <a:lnR>
                      <a:noFill/>
                    </a:lnR>
                    <a:lnT>
                      <a:noFill/>
                    </a:lnT>
                    <a:lnB>
                      <a:noFill/>
                    </a:lnB>
                    <a:noFill/>
                  </a:tcPr>
                </a:tc>
                <a:tc>
                  <a:txBody>
                    <a:bodyPr/>
                    <a:lstStyle/>
                    <a:p>
                      <a:pPr algn="r" rtl="0" fontAlgn="b"/>
                      <a:r>
                        <a:rPr lang="en-US" sz="1200" b="1" i="0" u="none" strike="noStrike" dirty="0">
                          <a:solidFill>
                            <a:schemeClr val="tx1"/>
                          </a:solidFill>
                          <a:latin typeface="+mn-lt"/>
                        </a:rPr>
                        <a:t>23.5%</a:t>
                      </a:r>
                    </a:p>
                  </a:txBody>
                  <a:tcPr marL="7736" marR="7736" marT="7736" marB="0" anchor="ctr">
                    <a:lnL>
                      <a:noFill/>
                    </a:lnL>
                    <a:lnR>
                      <a:noFill/>
                    </a:lnR>
                    <a:lnT>
                      <a:noFill/>
                    </a:lnT>
                    <a:lnB>
                      <a:noFill/>
                    </a:lnB>
                    <a:noFill/>
                  </a:tcPr>
                </a:tc>
                <a:tc>
                  <a:txBody>
                    <a:bodyPr/>
                    <a:lstStyle/>
                    <a:p>
                      <a:pPr algn="r" rtl="0" fontAlgn="b"/>
                      <a:r>
                        <a:rPr lang="en-US" sz="1200" b="1" i="0" u="none" strike="noStrike" dirty="0">
                          <a:solidFill>
                            <a:schemeClr val="tx1"/>
                          </a:solidFill>
                          <a:latin typeface="+mn-lt"/>
                        </a:rPr>
                        <a:t>23.5%</a:t>
                      </a:r>
                    </a:p>
                  </a:txBody>
                  <a:tcPr marL="7736" marR="7736" marT="7736" marB="0" anchor="ctr">
                    <a:lnL>
                      <a:noFill/>
                    </a:lnL>
                    <a:lnR>
                      <a:noFill/>
                    </a:lnR>
                    <a:lnT>
                      <a:noFill/>
                    </a:lnT>
                    <a:lnB>
                      <a:noFill/>
                    </a:lnB>
                    <a:noFill/>
                  </a:tcPr>
                </a:tc>
                <a:tc>
                  <a:txBody>
                    <a:bodyPr/>
                    <a:lstStyle/>
                    <a:p>
                      <a:pPr algn="r" rtl="0" fontAlgn="b"/>
                      <a:r>
                        <a:rPr lang="en-US" sz="1200" b="1" i="0" u="none" strike="noStrike" dirty="0">
                          <a:solidFill>
                            <a:schemeClr val="tx1"/>
                          </a:solidFill>
                          <a:latin typeface="+mn-lt"/>
                        </a:rPr>
                        <a:t>23.5%</a:t>
                      </a:r>
                    </a:p>
                  </a:txBody>
                  <a:tcPr marL="7736" marR="7736" marT="7736" marB="0" anchor="ctr">
                    <a:lnL>
                      <a:noFill/>
                    </a:lnL>
                    <a:lnR>
                      <a:noFill/>
                    </a:lnR>
                    <a:lnT>
                      <a:noFill/>
                    </a:lnT>
                    <a:lnB>
                      <a:noFill/>
                    </a:lnB>
                    <a:noFill/>
                  </a:tcPr>
                </a:tc>
              </a:tr>
              <a:tr h="417996">
                <a:tc>
                  <a:txBody>
                    <a:bodyPr/>
                    <a:lstStyle/>
                    <a:p>
                      <a:pPr algn="l" rtl="0" fontAlgn="b"/>
                      <a:r>
                        <a:rPr lang="en-US" sz="1200" b="1" i="0" u="none" strike="noStrike" dirty="0" smtClean="0">
                          <a:solidFill>
                            <a:schemeClr val="tx1"/>
                          </a:solidFill>
                          <a:latin typeface="+mn-lt"/>
                        </a:rPr>
                        <a:t>Estimated </a:t>
                      </a:r>
                      <a:r>
                        <a:rPr lang="en-US" sz="1200" b="1" i="0" u="none" strike="noStrike" dirty="0">
                          <a:solidFill>
                            <a:schemeClr val="tx1"/>
                          </a:solidFill>
                          <a:latin typeface="+mn-lt"/>
                        </a:rPr>
                        <a:t>EBITDA Margin**  </a:t>
                      </a:r>
                    </a:p>
                  </a:txBody>
                  <a:tcPr marL="7736" marR="7736" marT="7736" marB="0" anchor="ctr">
                    <a:lnL>
                      <a:noFill/>
                    </a:lnL>
                    <a:lnR>
                      <a:noFill/>
                    </a:lnR>
                    <a:lnT>
                      <a:noFill/>
                    </a:lnT>
                    <a:lnB>
                      <a:noFill/>
                    </a:lnB>
                    <a:noFill/>
                  </a:tcPr>
                </a:tc>
                <a:tc>
                  <a:txBody>
                    <a:bodyPr/>
                    <a:lstStyle/>
                    <a:p>
                      <a:pPr algn="r" rtl="0" fontAlgn="b"/>
                      <a:r>
                        <a:rPr lang="en-US" sz="1200" b="1" i="0" u="none" strike="noStrike" dirty="0">
                          <a:solidFill>
                            <a:schemeClr val="tx1"/>
                          </a:solidFill>
                          <a:latin typeface="+mn-lt"/>
                        </a:rPr>
                        <a:t>2.3%</a:t>
                      </a:r>
                    </a:p>
                  </a:txBody>
                  <a:tcPr marL="7736" marR="7736" marT="7736" marB="0" anchor="ctr">
                    <a:lnL>
                      <a:noFill/>
                    </a:lnL>
                    <a:lnR>
                      <a:noFill/>
                    </a:lnR>
                    <a:lnT>
                      <a:noFill/>
                    </a:lnT>
                    <a:lnB>
                      <a:noFill/>
                    </a:lnB>
                    <a:noFill/>
                  </a:tcPr>
                </a:tc>
                <a:tc>
                  <a:txBody>
                    <a:bodyPr/>
                    <a:lstStyle/>
                    <a:p>
                      <a:pPr algn="r" rtl="0" fontAlgn="b"/>
                      <a:r>
                        <a:rPr lang="en-US" sz="1200" b="1" i="0" u="none" strike="noStrike" dirty="0">
                          <a:solidFill>
                            <a:schemeClr val="tx1"/>
                          </a:solidFill>
                          <a:latin typeface="+mn-lt"/>
                        </a:rPr>
                        <a:t>5.7%</a:t>
                      </a:r>
                    </a:p>
                  </a:txBody>
                  <a:tcPr marL="7736" marR="7736" marT="7736" marB="0" anchor="ctr">
                    <a:lnL>
                      <a:noFill/>
                    </a:lnL>
                    <a:lnR>
                      <a:noFill/>
                    </a:lnR>
                    <a:lnT>
                      <a:noFill/>
                    </a:lnT>
                    <a:lnB>
                      <a:noFill/>
                    </a:lnB>
                    <a:noFill/>
                  </a:tcPr>
                </a:tc>
                <a:tc>
                  <a:txBody>
                    <a:bodyPr/>
                    <a:lstStyle/>
                    <a:p>
                      <a:pPr algn="r" rtl="0" fontAlgn="b"/>
                      <a:r>
                        <a:rPr lang="en-US" sz="1200" b="1" i="0" u="none" strike="noStrike" dirty="0">
                          <a:solidFill>
                            <a:schemeClr val="tx1"/>
                          </a:solidFill>
                          <a:latin typeface="+mn-lt"/>
                        </a:rPr>
                        <a:t>9.4%</a:t>
                      </a:r>
                    </a:p>
                  </a:txBody>
                  <a:tcPr marL="7736" marR="7736" marT="7736" marB="0" anchor="ctr">
                    <a:lnL>
                      <a:noFill/>
                    </a:lnL>
                    <a:lnR>
                      <a:noFill/>
                    </a:lnR>
                    <a:lnT>
                      <a:noFill/>
                    </a:lnT>
                    <a:lnB>
                      <a:noFill/>
                    </a:lnB>
                    <a:noFill/>
                  </a:tcPr>
                </a:tc>
                <a:tc>
                  <a:txBody>
                    <a:bodyPr/>
                    <a:lstStyle/>
                    <a:p>
                      <a:pPr algn="r" rtl="0" fontAlgn="b"/>
                      <a:r>
                        <a:rPr lang="en-US" sz="1200" b="1" i="0" u="none" strike="noStrike" dirty="0">
                          <a:solidFill>
                            <a:schemeClr val="tx1"/>
                          </a:solidFill>
                          <a:latin typeface="+mn-lt"/>
                        </a:rPr>
                        <a:t>11.6%</a:t>
                      </a:r>
                    </a:p>
                  </a:txBody>
                  <a:tcPr marL="7736" marR="7736" marT="7736" marB="0" anchor="ctr">
                    <a:lnL>
                      <a:noFill/>
                    </a:lnL>
                    <a:lnR>
                      <a:noFill/>
                    </a:lnR>
                    <a:lnT>
                      <a:noFill/>
                    </a:lnT>
                    <a:lnB>
                      <a:noFill/>
                    </a:lnB>
                    <a:noFill/>
                  </a:tcPr>
                </a:tc>
                <a:tc>
                  <a:txBody>
                    <a:bodyPr/>
                    <a:lstStyle/>
                    <a:p>
                      <a:pPr algn="r" rtl="0" fontAlgn="b"/>
                      <a:r>
                        <a:rPr lang="en-US" sz="1200" b="1" i="0" u="none" strike="noStrike" dirty="0">
                          <a:solidFill>
                            <a:schemeClr val="tx1"/>
                          </a:solidFill>
                          <a:latin typeface="+mn-lt"/>
                        </a:rPr>
                        <a:t>12.7%</a:t>
                      </a:r>
                    </a:p>
                  </a:txBody>
                  <a:tcPr marL="7736" marR="7736" marT="7736" marB="0" anchor="ctr">
                    <a:lnL>
                      <a:noFill/>
                    </a:lnL>
                    <a:lnR>
                      <a:noFill/>
                    </a:lnR>
                    <a:lnT>
                      <a:noFill/>
                    </a:lnT>
                    <a:lnB>
                      <a:noFill/>
                    </a:lnB>
                    <a:noFill/>
                  </a:tcPr>
                </a:tc>
                <a:tc>
                  <a:txBody>
                    <a:bodyPr/>
                    <a:lstStyle/>
                    <a:p>
                      <a:pPr algn="r" rtl="0" fontAlgn="b"/>
                      <a:r>
                        <a:rPr lang="en-US" sz="1200" b="1" i="0" u="none" strike="noStrike" dirty="0">
                          <a:solidFill>
                            <a:schemeClr val="tx1"/>
                          </a:solidFill>
                          <a:latin typeface="+mn-lt"/>
                        </a:rPr>
                        <a:t>12.9%</a:t>
                      </a:r>
                    </a:p>
                  </a:txBody>
                  <a:tcPr marL="7736" marR="7736" marT="7736" marB="0" anchor="ctr">
                    <a:lnL>
                      <a:noFill/>
                    </a:lnL>
                    <a:lnR>
                      <a:noFill/>
                    </a:lnR>
                    <a:lnT>
                      <a:noFill/>
                    </a:lnT>
                    <a:lnB>
                      <a:noFill/>
                    </a:lnB>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381000" y="334962"/>
            <a:ext cx="8229600" cy="579438"/>
          </a:xfrm>
          <a:prstGeom prst="rect">
            <a:avLst/>
          </a:prstGeom>
          <a:noFill/>
          <a:ln w="9525">
            <a:noFill/>
            <a:miter lim="800000"/>
            <a:headEnd/>
            <a:tailEnd/>
          </a:ln>
        </p:spPr>
        <p:txBody>
          <a:bodyPr wrap="square">
            <a:spAutoFit/>
          </a:bodyPr>
          <a:lstStyle/>
          <a:p>
            <a:r>
              <a:rPr lang="en-US" sz="3200" b="1" i="1" dirty="0" smtClean="0">
                <a:latin typeface="Calibri" pitchFamily="34" charset="0"/>
              </a:rPr>
              <a:t>Kansas City, KS </a:t>
            </a:r>
            <a:endParaRPr lang="en-US" sz="3200" b="1" i="1" dirty="0">
              <a:latin typeface="Calibri" pitchFamily="34" charset="0"/>
            </a:endParaRPr>
          </a:p>
        </p:txBody>
      </p:sp>
      <p:sp>
        <p:nvSpPr>
          <p:cNvPr id="6" name="Rectangle 2"/>
          <p:cNvSpPr>
            <a:spLocks noChangeArrowheads="1"/>
          </p:cNvSpPr>
          <p:nvPr/>
        </p:nvSpPr>
        <p:spPr bwMode="auto">
          <a:xfrm>
            <a:off x="533400" y="2191941"/>
            <a:ext cx="8458200" cy="1846659"/>
          </a:xfrm>
          <a:prstGeom prst="rect">
            <a:avLst/>
          </a:prstGeom>
          <a:noFill/>
          <a:ln w="9525">
            <a:noFill/>
            <a:miter lim="800000"/>
            <a:headEnd/>
            <a:tailEnd/>
          </a:ln>
        </p:spPr>
        <p:txBody>
          <a:bodyPr wrap="square">
            <a:spAutoFit/>
          </a:bodyPr>
          <a:lstStyle/>
          <a:p>
            <a:pPr marL="285750" indent="-285750">
              <a:buFont typeface="Arial"/>
              <a:buChar char="•"/>
            </a:pPr>
            <a:r>
              <a:rPr lang="en-US" dirty="0" smtClean="0">
                <a:latin typeface="Calibri" pitchFamily="34" charset="0"/>
              </a:rPr>
              <a:t>Opened January 2012</a:t>
            </a:r>
          </a:p>
          <a:p>
            <a:pPr marL="285750" indent="-285750">
              <a:buFont typeface="Arial"/>
              <a:buChar char="•"/>
            </a:pPr>
            <a:r>
              <a:rPr lang="en-US" dirty="0" smtClean="0">
                <a:latin typeface="Calibri" pitchFamily="34" charset="0"/>
              </a:rPr>
              <a:t>$1.75 million revenue in first year of operations</a:t>
            </a:r>
          </a:p>
          <a:p>
            <a:pPr marL="285750" indent="-285750">
              <a:buFont typeface="Arial"/>
              <a:buChar char="•"/>
            </a:pPr>
            <a:r>
              <a:rPr lang="en-US" dirty="0" smtClean="0">
                <a:latin typeface="Calibri" pitchFamily="34" charset="0"/>
              </a:rPr>
              <a:t>Cash flow positive in 6</a:t>
            </a:r>
            <a:r>
              <a:rPr lang="en-US" baseline="30000" dirty="0" smtClean="0">
                <a:latin typeface="Calibri" pitchFamily="34" charset="0"/>
              </a:rPr>
              <a:t>th</a:t>
            </a:r>
            <a:r>
              <a:rPr lang="en-US" dirty="0" smtClean="0">
                <a:latin typeface="Calibri" pitchFamily="34" charset="0"/>
              </a:rPr>
              <a:t> month</a:t>
            </a:r>
          </a:p>
          <a:p>
            <a:pPr marL="285750" indent="-285750">
              <a:buFont typeface="Arial"/>
              <a:buChar char="•"/>
            </a:pPr>
            <a:r>
              <a:rPr lang="en-US" dirty="0" smtClean="0">
                <a:latin typeface="Calibri" pitchFamily="34" charset="0"/>
              </a:rPr>
              <a:t>Cash flow positive ever since</a:t>
            </a:r>
          </a:p>
          <a:p>
            <a:endParaRPr lang="en-US" sz="1800" b="1" dirty="0" smtClean="0">
              <a:latin typeface="Calibri" pitchFamily="34" charset="0"/>
            </a:endParaRPr>
          </a:p>
        </p:txBody>
      </p:sp>
      <p:sp>
        <p:nvSpPr>
          <p:cNvPr id="7" name="TextBox 6"/>
          <p:cNvSpPr txBox="1"/>
          <p:nvPr/>
        </p:nvSpPr>
        <p:spPr>
          <a:xfrm>
            <a:off x="381000" y="1219200"/>
            <a:ext cx="8305800" cy="461665"/>
          </a:xfrm>
          <a:prstGeom prst="rect">
            <a:avLst/>
          </a:prstGeom>
          <a:noFill/>
        </p:spPr>
        <p:txBody>
          <a:bodyPr wrap="square" rtlCol="0">
            <a:spAutoFit/>
          </a:bodyPr>
          <a:lstStyle/>
          <a:p>
            <a:r>
              <a:rPr lang="en-US" b="1" i="1" dirty="0" smtClean="0">
                <a:latin typeface="+mj-lt"/>
              </a:rPr>
              <a:t>Proven &amp; Ready to Replicate</a:t>
            </a:r>
            <a:endParaRPr lang="en-US" b="1" i="1" dirty="0">
              <a:latin typeface="+mj-lt"/>
            </a:endParaRPr>
          </a:p>
        </p:txBody>
      </p:sp>
    </p:spTree>
    <p:extLst>
      <p:ext uri="{BB962C8B-B14F-4D97-AF65-F5344CB8AC3E}">
        <p14:creationId xmlns:p14="http://schemas.microsoft.com/office/powerpoint/2010/main" val="2614967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304800"/>
            <a:ext cx="8153400" cy="584775"/>
          </a:xfrm>
          <a:prstGeom prst="rect">
            <a:avLst/>
          </a:prstGeom>
          <a:noFill/>
        </p:spPr>
        <p:txBody>
          <a:bodyPr wrap="square" rtlCol="0">
            <a:spAutoFit/>
          </a:bodyPr>
          <a:lstStyle/>
          <a:p>
            <a:r>
              <a:rPr lang="en-US" sz="3200" b="1" i="1" dirty="0" smtClean="0">
                <a:latin typeface="Calibri" pitchFamily="34" charset="0"/>
              </a:rPr>
              <a:t>Short Term Growth Plan</a:t>
            </a:r>
            <a:endParaRPr lang="en-US" sz="3200" b="1" i="1" dirty="0">
              <a:latin typeface="Calibri" pitchFamily="34" charset="0"/>
            </a:endParaRPr>
          </a:p>
        </p:txBody>
      </p:sp>
      <p:sp>
        <p:nvSpPr>
          <p:cNvPr id="7" name="TextBox 6"/>
          <p:cNvSpPr txBox="1"/>
          <p:nvPr/>
        </p:nvSpPr>
        <p:spPr>
          <a:xfrm>
            <a:off x="457200" y="1143000"/>
            <a:ext cx="8001000" cy="4478149"/>
          </a:xfrm>
          <a:prstGeom prst="rect">
            <a:avLst/>
          </a:prstGeom>
          <a:noFill/>
        </p:spPr>
        <p:txBody>
          <a:bodyPr wrap="square" rtlCol="0">
            <a:spAutoFit/>
          </a:bodyPr>
          <a:lstStyle/>
          <a:p>
            <a:r>
              <a:rPr lang="en-US" sz="2000" b="1" dirty="0" smtClean="0">
                <a:latin typeface="Calibri" pitchFamily="34" charset="0"/>
              </a:rPr>
              <a:t>Grow organically in existing markets by servicing new customers</a:t>
            </a:r>
          </a:p>
          <a:p>
            <a:endParaRPr lang="en-US" sz="500" b="1" dirty="0" smtClean="0">
              <a:latin typeface="Calibri" pitchFamily="34" charset="0"/>
            </a:endParaRPr>
          </a:p>
          <a:p>
            <a:pPr marL="398463" indent="-227013">
              <a:buClr>
                <a:schemeClr val="tx2"/>
              </a:buClr>
              <a:buFont typeface="Wingdings" pitchFamily="2" charset="2"/>
              <a:buChar char="§"/>
            </a:pPr>
            <a:r>
              <a:rPr lang="en-US" sz="1600" dirty="0" smtClean="0">
                <a:latin typeface="Calibri" pitchFamily="34" charset="0"/>
              </a:rPr>
              <a:t>The industry has underlying market growth potential attributable to both an increase in drug utilization as well as the general aging population of the United </a:t>
            </a:r>
            <a:r>
              <a:rPr lang="en-US" sz="1600" dirty="0" smtClean="0">
                <a:latin typeface="Calibri" pitchFamily="34" charset="0"/>
              </a:rPr>
              <a:t>States</a:t>
            </a:r>
            <a:endParaRPr lang="en-US" sz="1600" b="1" dirty="0" smtClean="0">
              <a:latin typeface="Calibri" pitchFamily="34" charset="0"/>
            </a:endParaRPr>
          </a:p>
          <a:p>
            <a:r>
              <a:rPr lang="en-US" sz="2000" b="1" dirty="0" smtClean="0">
                <a:latin typeface="Calibri" pitchFamily="34" charset="0"/>
              </a:rPr>
              <a:t>For 2013</a:t>
            </a:r>
          </a:p>
          <a:p>
            <a:endParaRPr lang="en-US" sz="500" dirty="0" smtClean="0">
              <a:latin typeface="Calibri" pitchFamily="34" charset="0"/>
            </a:endParaRPr>
          </a:p>
          <a:p>
            <a:pPr marL="395288" indent="-217488">
              <a:buClr>
                <a:schemeClr val="tx2"/>
              </a:buClr>
              <a:buFont typeface="Wingdings" pitchFamily="2" charset="2"/>
              <a:buChar char="§"/>
            </a:pPr>
            <a:r>
              <a:rPr lang="en-US" sz="1600" dirty="0" smtClean="0">
                <a:latin typeface="Calibri" pitchFamily="34" charset="0"/>
              </a:rPr>
              <a:t>Negotiate new trade terms: improve inventory, pricing, costs and turn</a:t>
            </a:r>
          </a:p>
          <a:p>
            <a:pPr marL="395288" indent="-217488">
              <a:buClr>
                <a:schemeClr val="tx2"/>
              </a:buClr>
              <a:buFont typeface="Wingdings" pitchFamily="2" charset="2"/>
              <a:buChar char="§"/>
            </a:pPr>
            <a:r>
              <a:rPr lang="en-US" sz="1600" dirty="0" smtClean="0">
                <a:solidFill>
                  <a:srgbClr val="000000"/>
                </a:solidFill>
                <a:latin typeface="Calibri" pitchFamily="34" charset="0"/>
              </a:rPr>
              <a:t>Streamline operations in order to target profitability in 1</a:t>
            </a:r>
            <a:r>
              <a:rPr lang="en-US" sz="1600" baseline="30000" dirty="0" smtClean="0">
                <a:solidFill>
                  <a:srgbClr val="000000"/>
                </a:solidFill>
                <a:latin typeface="Calibri" pitchFamily="34" charset="0"/>
              </a:rPr>
              <a:t>st</a:t>
            </a:r>
            <a:r>
              <a:rPr lang="en-US" sz="1600" dirty="0" smtClean="0">
                <a:solidFill>
                  <a:srgbClr val="000000"/>
                </a:solidFill>
                <a:latin typeface="Calibri" pitchFamily="34" charset="0"/>
              </a:rPr>
              <a:t> half 2014</a:t>
            </a:r>
            <a:endParaRPr lang="en-US" sz="1600" dirty="0">
              <a:solidFill>
                <a:srgbClr val="000000"/>
              </a:solidFill>
              <a:latin typeface="Calibri" pitchFamily="34" charset="0"/>
            </a:endParaRPr>
          </a:p>
          <a:p>
            <a:pPr marL="395288" indent="-217488">
              <a:buClr>
                <a:schemeClr val="tx2"/>
              </a:buClr>
              <a:buFont typeface="Wingdings" pitchFamily="2" charset="2"/>
              <a:buChar char="§"/>
            </a:pPr>
            <a:r>
              <a:rPr lang="en-US" sz="1600" dirty="0" smtClean="0">
                <a:latin typeface="Calibri" pitchFamily="34" charset="0"/>
              </a:rPr>
              <a:t>Continue </a:t>
            </a:r>
            <a:r>
              <a:rPr lang="en-US" sz="1600" dirty="0" smtClean="0">
                <a:latin typeface="Calibri" pitchFamily="34" charset="0"/>
              </a:rPr>
              <a:t>to expand and refine industry leading compliance </a:t>
            </a:r>
            <a:r>
              <a:rPr lang="en-US" sz="1600" dirty="0" smtClean="0">
                <a:latin typeface="Calibri" pitchFamily="34" charset="0"/>
              </a:rPr>
              <a:t>program</a:t>
            </a:r>
            <a:endParaRPr lang="en-US" sz="1600" i="1" dirty="0" smtClean="0">
              <a:latin typeface="Calibri" pitchFamily="34" charset="0"/>
            </a:endParaRPr>
          </a:p>
          <a:p>
            <a:r>
              <a:rPr lang="en-US" sz="2000" b="1" dirty="0" smtClean="0">
                <a:latin typeface="Calibri" pitchFamily="34" charset="0"/>
              </a:rPr>
              <a:t>For 2014</a:t>
            </a:r>
            <a:endParaRPr lang="en-US" sz="2000" b="1" dirty="0" smtClean="0">
              <a:latin typeface="Calibri" pitchFamily="34" charset="0"/>
            </a:endParaRPr>
          </a:p>
          <a:p>
            <a:pPr marL="395288" indent="-217488">
              <a:buClr>
                <a:schemeClr val="tx2"/>
              </a:buClr>
              <a:buFont typeface="Wingdings" pitchFamily="2" charset="2"/>
              <a:buChar char="§"/>
            </a:pPr>
            <a:r>
              <a:rPr lang="en-US" sz="1600" dirty="0" smtClean="0">
                <a:latin typeface="Calibri" pitchFamily="34" charset="0"/>
              </a:rPr>
              <a:t>Reach profitability at Kansas City, KS &amp; Seattle, WA locations</a:t>
            </a:r>
            <a:endParaRPr lang="en-US" sz="1600" dirty="0">
              <a:latin typeface="Calibri" pitchFamily="34" charset="0"/>
            </a:endParaRPr>
          </a:p>
          <a:p>
            <a:pPr marL="395288" indent="-217488">
              <a:buClr>
                <a:schemeClr val="tx2"/>
              </a:buClr>
              <a:buFont typeface="Wingdings" pitchFamily="2" charset="2"/>
              <a:buChar char="§"/>
            </a:pPr>
            <a:r>
              <a:rPr lang="en-US" sz="1600" dirty="0">
                <a:solidFill>
                  <a:srgbClr val="000000"/>
                </a:solidFill>
                <a:latin typeface="Calibri" pitchFamily="34" charset="0"/>
              </a:rPr>
              <a:t>Open two new pharmacies in Boston, MA and Denver, CO</a:t>
            </a:r>
            <a:endParaRPr lang="en-US" sz="1200" dirty="0">
              <a:solidFill>
                <a:srgbClr val="FF0000"/>
              </a:solidFill>
              <a:latin typeface="Calibri" pitchFamily="34" charset="0"/>
            </a:endParaRPr>
          </a:p>
          <a:p>
            <a:pPr marL="395288" indent="-217488">
              <a:buClr>
                <a:schemeClr val="tx2"/>
              </a:buClr>
              <a:buFont typeface="Wingdings" pitchFamily="2" charset="2"/>
              <a:buChar char="§"/>
            </a:pPr>
            <a:r>
              <a:rPr lang="en-US" sz="1600" dirty="0">
                <a:latin typeface="Calibri" pitchFamily="34" charset="0"/>
              </a:rPr>
              <a:t>Identify three to five additional pharmacy locations for </a:t>
            </a:r>
            <a:r>
              <a:rPr lang="en-US" sz="1600" dirty="0" smtClean="0">
                <a:latin typeface="Calibri" pitchFamily="34" charset="0"/>
              </a:rPr>
              <a:t>2015 opening</a:t>
            </a:r>
            <a:endParaRPr lang="en-US" sz="1600" b="1" dirty="0" smtClean="0">
              <a:latin typeface="Calibri" pitchFamily="34" charset="0"/>
            </a:endParaRPr>
          </a:p>
          <a:p>
            <a:r>
              <a:rPr lang="en-US" sz="2000" b="1" dirty="0" smtClean="0">
                <a:latin typeface="Calibri" pitchFamily="34" charset="0"/>
              </a:rPr>
              <a:t>Beyond </a:t>
            </a:r>
            <a:r>
              <a:rPr lang="en-US" sz="2000" b="1" dirty="0" smtClean="0">
                <a:latin typeface="Calibri" pitchFamily="34" charset="0"/>
              </a:rPr>
              <a:t>2013</a:t>
            </a:r>
          </a:p>
          <a:p>
            <a:endParaRPr lang="en-US" sz="500" b="1" dirty="0" smtClean="0">
              <a:latin typeface="Calibri" pitchFamily="34" charset="0"/>
            </a:endParaRPr>
          </a:p>
          <a:p>
            <a:pPr marL="404813" indent="-227013">
              <a:buClr>
                <a:schemeClr val="tx2"/>
              </a:buClr>
              <a:buFont typeface="Wingdings" pitchFamily="2" charset="2"/>
              <a:buChar char="§"/>
            </a:pPr>
            <a:r>
              <a:rPr lang="en-US" sz="1600" dirty="0" smtClean="0">
                <a:solidFill>
                  <a:srgbClr val="000000"/>
                </a:solidFill>
                <a:latin typeface="Calibri" pitchFamily="34" charset="0"/>
              </a:rPr>
              <a:t>Consider future locations in major metropolitan areas in Arizona, Minnesota, Missouri, Tennessee, North Carolina and Texas</a:t>
            </a:r>
          </a:p>
          <a:p>
            <a:pPr marL="404813" indent="-227013">
              <a:buClr>
                <a:schemeClr val="tx2"/>
              </a:buClr>
              <a:buFont typeface="Wingdings" pitchFamily="2" charset="2"/>
              <a:buChar char="§"/>
            </a:pPr>
            <a:r>
              <a:rPr lang="en-US" sz="1600" dirty="0" smtClean="0">
                <a:solidFill>
                  <a:srgbClr val="000000"/>
                </a:solidFill>
                <a:latin typeface="Calibri" pitchFamily="34" charset="0"/>
              </a:rPr>
              <a:t>Expand national footprint:  25+ pharmacies in 5 years</a:t>
            </a:r>
          </a:p>
          <a:p>
            <a:pPr marL="177800">
              <a:buClr>
                <a:schemeClr val="tx2"/>
              </a:buClr>
            </a:pPr>
            <a:endParaRPr lang="en-US" sz="1600" strike="sngStrike" dirty="0" smtClean="0">
              <a:solidFill>
                <a:srgbClr val="FF0000"/>
              </a:solidFill>
              <a:latin typeface="Calibri" pitchFamily="34" charset="0"/>
            </a:endParaRPr>
          </a:p>
        </p:txBody>
      </p:sp>
      <p:pic>
        <p:nvPicPr>
          <p:cNvPr id="4" name="Picture 2"/>
          <p:cNvPicPr>
            <a:picLocks noChangeAspect="1" noChangeArrowheads="1"/>
          </p:cNvPicPr>
          <p:nvPr/>
        </p:nvPicPr>
        <p:blipFill>
          <a:blip r:embed="rId3" cstate="print"/>
          <a:srcRect l="37223" t="59555" r="37778" b="26223"/>
          <a:stretch>
            <a:fillRect/>
          </a:stretch>
        </p:blipFill>
        <p:spPr bwMode="auto">
          <a:xfrm>
            <a:off x="3276600" y="5452533"/>
            <a:ext cx="2667000" cy="94826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bwMode="auto">
          <a:xfrm>
            <a:off x="381000" y="304800"/>
            <a:ext cx="83058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1"/>
                </a:solidFill>
                <a:effectLst/>
                <a:uLnTx/>
                <a:uFillTx/>
                <a:latin typeface="+mj-lt"/>
                <a:ea typeface="ＭＳ Ｐゴシック" pitchFamily="34" charset="-128"/>
                <a:cs typeface="ＭＳ Ｐゴシック"/>
              </a:rPr>
              <a:t>Financials</a:t>
            </a:r>
            <a:endParaRPr kumimoji="0" lang="en-US" sz="4400" b="0" i="0" u="none" strike="noStrike" kern="1200" cap="none" spc="0" normalizeH="0" baseline="0" noProof="0" dirty="0" smtClean="0">
              <a:ln>
                <a:noFill/>
              </a:ln>
              <a:solidFill>
                <a:srgbClr val="000000"/>
              </a:solidFill>
              <a:effectLst/>
              <a:uLnTx/>
              <a:uFillTx/>
              <a:latin typeface="+mj-lt"/>
              <a:ea typeface="ＭＳ Ｐゴシック" pitchFamily="34" charset="-128"/>
              <a:cs typeface="ＭＳ Ｐゴシック"/>
            </a:endParaRPr>
          </a:p>
        </p:txBody>
      </p:sp>
      <p:graphicFrame>
        <p:nvGraphicFramePr>
          <p:cNvPr id="3" name="Table 2"/>
          <p:cNvGraphicFramePr>
            <a:graphicFrameLocks noGrp="1"/>
          </p:cNvGraphicFramePr>
          <p:nvPr>
            <p:extLst>
              <p:ext uri="{D42A27DB-BD31-4B8C-83A1-F6EECF244321}">
                <p14:modId xmlns:p14="http://schemas.microsoft.com/office/powerpoint/2010/main" val="2358360789"/>
              </p:ext>
            </p:extLst>
          </p:nvPr>
        </p:nvGraphicFramePr>
        <p:xfrm>
          <a:off x="1371600" y="1371600"/>
          <a:ext cx="6400800" cy="2829012"/>
        </p:xfrm>
        <a:graphic>
          <a:graphicData uri="http://schemas.openxmlformats.org/drawingml/2006/table">
            <a:tbl>
              <a:tblPr firstRow="1" bandRow="1">
                <a:tableStyleId>{6E25E649-3F16-4E02-A733-19D2CDBF48F0}</a:tableStyleId>
              </a:tblPr>
              <a:tblGrid>
                <a:gridCol w="2416713"/>
                <a:gridCol w="1240887"/>
                <a:gridCol w="1371600"/>
                <a:gridCol w="1371600"/>
              </a:tblGrid>
              <a:tr h="428502">
                <a:tc gridSpan="4">
                  <a:txBody>
                    <a:bodyPr/>
                    <a:lstStyle/>
                    <a:p>
                      <a:r>
                        <a:rPr lang="en-US" sz="1600" dirty="0" smtClean="0"/>
                        <a:t>Fiscal year ended Dec 31, in Millions of USD</a:t>
                      </a:r>
                      <a:endParaRPr lang="en-US" sz="1600" dirty="0">
                        <a:latin typeface="+mn-lt"/>
                      </a:endParaRPr>
                    </a:p>
                  </a:txBody>
                  <a:tcPr>
                    <a:solidFill>
                      <a:srgbClr val="1B5B9C"/>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00085">
                <a:tc>
                  <a:txBody>
                    <a:bodyPr/>
                    <a:lstStyle/>
                    <a:p>
                      <a:pPr algn="ctr"/>
                      <a:endParaRPr lang="en-US" sz="1600" dirty="0">
                        <a:latin typeface="+mn-lt"/>
                      </a:endParaRPr>
                    </a:p>
                  </a:txBody>
                  <a:tcPr/>
                </a:tc>
                <a:tc>
                  <a:txBody>
                    <a:bodyPr/>
                    <a:lstStyle/>
                    <a:p>
                      <a:pPr algn="ctr"/>
                      <a:r>
                        <a:rPr lang="en-US" sz="1600" dirty="0" smtClean="0"/>
                        <a:t>2010A </a:t>
                      </a:r>
                      <a:endParaRPr lang="en-US" sz="1600" dirty="0">
                        <a:latin typeface="+mn-lt"/>
                      </a:endParaRPr>
                    </a:p>
                  </a:txBody>
                  <a:tcPr/>
                </a:tc>
                <a:tc>
                  <a:txBody>
                    <a:bodyPr/>
                    <a:lstStyle/>
                    <a:p>
                      <a:pPr algn="ctr"/>
                      <a:r>
                        <a:rPr lang="en-US" sz="1600" dirty="0" smtClean="0"/>
                        <a:t>2011A</a:t>
                      </a:r>
                      <a:endParaRPr lang="en-US" sz="1600" dirty="0">
                        <a:latin typeface="+mn-lt"/>
                      </a:endParaRPr>
                    </a:p>
                  </a:txBody>
                  <a:tcPr/>
                </a:tc>
                <a:tc>
                  <a:txBody>
                    <a:bodyPr/>
                    <a:lstStyle/>
                    <a:p>
                      <a:pPr algn="ctr"/>
                      <a:r>
                        <a:rPr lang="en-US" sz="1600" dirty="0" smtClean="0"/>
                        <a:t>2012A</a:t>
                      </a:r>
                      <a:endParaRPr lang="en-US" sz="1600" dirty="0">
                        <a:latin typeface="+mn-lt"/>
                      </a:endParaRPr>
                    </a:p>
                  </a:txBody>
                  <a:tcPr/>
                </a:tc>
              </a:tr>
              <a:tr h="400085">
                <a:tc>
                  <a:txBody>
                    <a:bodyPr/>
                    <a:lstStyle/>
                    <a:p>
                      <a:r>
                        <a:rPr lang="en-US" sz="1600" dirty="0" smtClean="0"/>
                        <a:t>Revenue</a:t>
                      </a:r>
                      <a:endParaRPr lang="en-US" sz="1600" b="1" dirty="0">
                        <a:latin typeface="+mn-lt"/>
                      </a:endParaRPr>
                    </a:p>
                  </a:txBody>
                  <a:tcPr/>
                </a:tc>
                <a:tc>
                  <a:txBody>
                    <a:bodyPr/>
                    <a:lstStyle/>
                    <a:p>
                      <a:pPr algn="ctr"/>
                      <a:r>
                        <a:rPr lang="en-US" sz="1600" dirty="0" smtClean="0"/>
                        <a:t>$16.3</a:t>
                      </a:r>
                      <a:endParaRPr lang="en-US" sz="1600" dirty="0">
                        <a:latin typeface="+mn-lt"/>
                      </a:endParaRPr>
                    </a:p>
                  </a:txBody>
                  <a:tcPr/>
                </a:tc>
                <a:tc>
                  <a:txBody>
                    <a:bodyPr/>
                    <a:lstStyle/>
                    <a:p>
                      <a:pPr algn="ctr"/>
                      <a:r>
                        <a:rPr lang="en-US" sz="1600" dirty="0" smtClean="0"/>
                        <a:t>$16.4</a:t>
                      </a:r>
                      <a:endParaRPr lang="en-US" sz="1600" dirty="0">
                        <a:latin typeface="+mn-lt"/>
                      </a:endParaRPr>
                    </a:p>
                  </a:txBody>
                  <a:tcPr/>
                </a:tc>
                <a:tc>
                  <a:txBody>
                    <a:bodyPr/>
                    <a:lstStyle/>
                    <a:p>
                      <a:r>
                        <a:rPr lang="en-US" sz="1600" dirty="0" smtClean="0"/>
                        <a:t>       $14.1</a:t>
                      </a:r>
                      <a:endParaRPr lang="en-US" sz="1600" dirty="0">
                        <a:latin typeface="+mn-lt"/>
                      </a:endParaRPr>
                    </a:p>
                  </a:txBody>
                  <a:tcPr/>
                </a:tc>
              </a:tr>
              <a:tr h="400085">
                <a:tc>
                  <a:txBody>
                    <a:bodyPr/>
                    <a:lstStyle/>
                    <a:p>
                      <a:r>
                        <a:rPr lang="en-US" sz="1600" dirty="0" smtClean="0"/>
                        <a:t>Gross Profit</a:t>
                      </a:r>
                      <a:endParaRPr lang="en-US" sz="1600" b="1" dirty="0">
                        <a:latin typeface="+mn-lt"/>
                      </a:endParaRPr>
                    </a:p>
                  </a:txBody>
                  <a:tcPr/>
                </a:tc>
                <a:tc>
                  <a:txBody>
                    <a:bodyPr/>
                    <a:lstStyle/>
                    <a:p>
                      <a:pPr algn="ctr"/>
                      <a:r>
                        <a:rPr lang="en-US" sz="1600" dirty="0" smtClean="0"/>
                        <a:t>3.1</a:t>
                      </a:r>
                      <a:endParaRPr lang="en-US" sz="1600" dirty="0">
                        <a:latin typeface="+mn-lt"/>
                      </a:endParaRPr>
                    </a:p>
                  </a:txBody>
                  <a:tcPr/>
                </a:tc>
                <a:tc>
                  <a:txBody>
                    <a:bodyPr/>
                    <a:lstStyle/>
                    <a:p>
                      <a:pPr algn="ctr"/>
                      <a:r>
                        <a:rPr lang="en-US" sz="1600" dirty="0" smtClean="0"/>
                        <a:t>3.2</a:t>
                      </a:r>
                      <a:endParaRPr lang="en-US" sz="1600" dirty="0">
                        <a:latin typeface="+mn-lt"/>
                      </a:endParaRPr>
                    </a:p>
                  </a:txBody>
                  <a:tcPr/>
                </a:tc>
                <a:tc>
                  <a:txBody>
                    <a:bodyPr/>
                    <a:lstStyle/>
                    <a:p>
                      <a:r>
                        <a:rPr lang="en-US" sz="1600" dirty="0" smtClean="0"/>
                        <a:t>          3.1</a:t>
                      </a:r>
                      <a:endParaRPr lang="en-US" sz="1600" dirty="0">
                        <a:latin typeface="+mn-lt"/>
                      </a:endParaRPr>
                    </a:p>
                  </a:txBody>
                  <a:tcPr/>
                </a:tc>
              </a:tr>
              <a:tr h="400085">
                <a:tc>
                  <a:txBody>
                    <a:bodyPr/>
                    <a:lstStyle/>
                    <a:p>
                      <a:pPr algn="r"/>
                      <a:r>
                        <a:rPr lang="en-US" sz="1600" dirty="0" smtClean="0"/>
                        <a:t>Gross Margin</a:t>
                      </a:r>
                      <a:endParaRPr lang="en-US" sz="1600" i="1" dirty="0">
                        <a:latin typeface="+mn-lt"/>
                      </a:endParaRPr>
                    </a:p>
                  </a:txBody>
                  <a:tcPr/>
                </a:tc>
                <a:tc>
                  <a:txBody>
                    <a:bodyPr/>
                    <a:lstStyle/>
                    <a:p>
                      <a:pPr algn="ctr"/>
                      <a:r>
                        <a:rPr lang="en-US" sz="1600" dirty="0" smtClean="0"/>
                        <a:t>19.0%</a:t>
                      </a:r>
                      <a:endParaRPr lang="en-US" sz="1600" dirty="0">
                        <a:latin typeface="+mn-lt"/>
                      </a:endParaRPr>
                    </a:p>
                  </a:txBody>
                  <a:tcPr/>
                </a:tc>
                <a:tc>
                  <a:txBody>
                    <a:bodyPr/>
                    <a:lstStyle/>
                    <a:p>
                      <a:pPr algn="ctr"/>
                      <a:r>
                        <a:rPr lang="en-US" sz="1600" dirty="0" smtClean="0"/>
                        <a:t>19.5%</a:t>
                      </a:r>
                      <a:endParaRPr lang="en-US" sz="1600" dirty="0">
                        <a:latin typeface="+mn-lt"/>
                      </a:endParaRPr>
                    </a:p>
                  </a:txBody>
                  <a:tcPr/>
                </a:tc>
                <a:tc>
                  <a:txBody>
                    <a:bodyPr/>
                    <a:lstStyle/>
                    <a:p>
                      <a:r>
                        <a:rPr lang="en-US" sz="1600" dirty="0" smtClean="0"/>
                        <a:t>        21.7%</a:t>
                      </a:r>
                      <a:endParaRPr lang="en-US" sz="1600" dirty="0">
                        <a:latin typeface="+mn-lt"/>
                      </a:endParaRPr>
                    </a:p>
                  </a:txBody>
                  <a:tcPr/>
                </a:tc>
              </a:tr>
              <a:tr h="400085">
                <a:tc>
                  <a:txBody>
                    <a:bodyPr/>
                    <a:lstStyle/>
                    <a:p>
                      <a:r>
                        <a:rPr lang="en-US" sz="1600" dirty="0" smtClean="0"/>
                        <a:t>Operating </a:t>
                      </a:r>
                      <a:r>
                        <a:rPr lang="en-US" sz="1600" baseline="0" dirty="0" smtClean="0"/>
                        <a:t>Loss**</a:t>
                      </a:r>
                      <a:endParaRPr lang="en-US" sz="1600" b="1" dirty="0">
                        <a:latin typeface="+mn-lt"/>
                      </a:endParaRPr>
                    </a:p>
                  </a:txBody>
                  <a:tcPr/>
                </a:tc>
                <a:tc>
                  <a:txBody>
                    <a:bodyPr/>
                    <a:lstStyle/>
                    <a:p>
                      <a:pPr algn="ctr"/>
                      <a:r>
                        <a:rPr lang="en-US" sz="1600" dirty="0" smtClean="0"/>
                        <a:t>-2.0</a:t>
                      </a:r>
                      <a:endParaRPr lang="en-US" sz="1600" dirty="0">
                        <a:latin typeface="+mn-lt"/>
                      </a:endParaRPr>
                    </a:p>
                  </a:txBody>
                  <a:tcPr/>
                </a:tc>
                <a:tc>
                  <a:txBody>
                    <a:bodyPr/>
                    <a:lstStyle/>
                    <a:p>
                      <a:pPr algn="ctr"/>
                      <a:r>
                        <a:rPr lang="en-US" sz="1600" dirty="0" smtClean="0"/>
                        <a:t>-2.8</a:t>
                      </a:r>
                      <a:endParaRPr lang="en-US" sz="1600" dirty="0">
                        <a:latin typeface="+mn-lt"/>
                      </a:endParaRPr>
                    </a:p>
                  </a:txBody>
                  <a:tcPr/>
                </a:tc>
                <a:tc>
                  <a:txBody>
                    <a:bodyPr/>
                    <a:lstStyle/>
                    <a:p>
                      <a:r>
                        <a:rPr lang="en-US" sz="1600" dirty="0" smtClean="0"/>
                        <a:t>        -2.7</a:t>
                      </a:r>
                      <a:endParaRPr lang="en-US" sz="1600" dirty="0">
                        <a:latin typeface="+mn-lt"/>
                      </a:endParaRPr>
                    </a:p>
                  </a:txBody>
                  <a:tcPr/>
                </a:tc>
              </a:tr>
              <a:tr h="400085">
                <a:tc>
                  <a:txBody>
                    <a:bodyPr/>
                    <a:lstStyle/>
                    <a:p>
                      <a:r>
                        <a:rPr lang="en-US" sz="1600" dirty="0" smtClean="0"/>
                        <a:t>Net Loss**</a:t>
                      </a:r>
                      <a:endParaRPr lang="en-US" sz="1600" b="1" dirty="0">
                        <a:latin typeface="+mn-lt"/>
                      </a:endParaRPr>
                    </a:p>
                  </a:txBody>
                  <a:tcPr/>
                </a:tc>
                <a:tc>
                  <a:txBody>
                    <a:bodyPr/>
                    <a:lstStyle/>
                    <a:p>
                      <a:pPr algn="ctr"/>
                      <a:r>
                        <a:rPr lang="en-US" sz="1600" dirty="0" smtClean="0"/>
                        <a:t>-3.0</a:t>
                      </a:r>
                      <a:endParaRPr lang="en-US" sz="1600" dirty="0">
                        <a:latin typeface="+mn-lt"/>
                      </a:endParaRPr>
                    </a:p>
                  </a:txBody>
                  <a:tcPr/>
                </a:tc>
                <a:tc>
                  <a:txBody>
                    <a:bodyPr/>
                    <a:lstStyle/>
                    <a:p>
                      <a:pPr algn="ctr"/>
                      <a:r>
                        <a:rPr lang="en-US" sz="1600" dirty="0" smtClean="0"/>
                        <a:t>-3.3</a:t>
                      </a:r>
                      <a:endParaRPr lang="en-US" sz="1600" dirty="0">
                        <a:latin typeface="+mn-lt"/>
                      </a:endParaRPr>
                    </a:p>
                  </a:txBody>
                  <a:tcPr/>
                </a:tc>
                <a:tc>
                  <a:txBody>
                    <a:bodyPr/>
                    <a:lstStyle/>
                    <a:p>
                      <a:r>
                        <a:rPr lang="en-US" sz="1600" dirty="0" smtClean="0"/>
                        <a:t>        -4.3</a:t>
                      </a:r>
                      <a:endParaRPr lang="en-US" sz="1600" dirty="0">
                        <a:latin typeface="+mn-lt"/>
                      </a:endParaRPr>
                    </a:p>
                  </a:txBody>
                  <a:tcPr/>
                </a:tc>
              </a:tr>
            </a:tbl>
          </a:graphicData>
        </a:graphic>
      </p:graphicFrame>
      <p:sp>
        <p:nvSpPr>
          <p:cNvPr id="4" name="TextBox 3"/>
          <p:cNvSpPr txBox="1"/>
          <p:nvPr/>
        </p:nvSpPr>
        <p:spPr>
          <a:xfrm>
            <a:off x="1295400" y="4876800"/>
            <a:ext cx="6477000" cy="584775"/>
          </a:xfrm>
          <a:prstGeom prst="rect">
            <a:avLst/>
          </a:prstGeom>
          <a:noFill/>
        </p:spPr>
        <p:txBody>
          <a:bodyPr wrap="square" rtlCol="0">
            <a:spAutoFit/>
          </a:bodyPr>
          <a:lstStyle/>
          <a:p>
            <a:r>
              <a:rPr lang="en-US" sz="1600" i="1" dirty="0" smtClean="0"/>
              <a:t>**Includes stock based compensation of $550k, $783k and $838k for years ending December 31, 2010, 2011 and 2012 respectively</a:t>
            </a:r>
            <a:endParaRPr lang="en-US" sz="1600"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a:xfrm>
            <a:off x="381000" y="198438"/>
            <a:ext cx="8305800" cy="715962"/>
          </a:xfrm>
        </p:spPr>
        <p:txBody>
          <a:bodyPr/>
          <a:lstStyle/>
          <a:p>
            <a:pPr algn="l"/>
            <a:r>
              <a:rPr lang="en-US" sz="3200" b="1" i="1" dirty="0" smtClean="0">
                <a:ea typeface="ＭＳ Ｐゴシック" pitchFamily="34" charset="-128"/>
              </a:rPr>
              <a:t>Annual Rollout - Three Year Projections</a:t>
            </a:r>
            <a:endParaRPr lang="en-US" dirty="0" smtClean="0">
              <a:solidFill>
                <a:srgbClr val="000000"/>
              </a:solidFill>
              <a:ea typeface="ＭＳ Ｐゴシック" pitchFamily="34" charset="-128"/>
            </a:endParaRPr>
          </a:p>
        </p:txBody>
      </p:sp>
      <p:graphicFrame>
        <p:nvGraphicFramePr>
          <p:cNvPr id="7" name="Table 6"/>
          <p:cNvGraphicFramePr>
            <a:graphicFrameLocks noGrp="1"/>
          </p:cNvGraphicFramePr>
          <p:nvPr/>
        </p:nvGraphicFramePr>
        <p:xfrm>
          <a:off x="457200" y="5880735"/>
          <a:ext cx="4953000" cy="215265"/>
        </p:xfrm>
        <a:graphic>
          <a:graphicData uri="http://schemas.openxmlformats.org/drawingml/2006/table">
            <a:tbl>
              <a:tblPr/>
              <a:tblGrid>
                <a:gridCol w="4953000"/>
              </a:tblGrid>
              <a:tr h="200025">
                <a:tc>
                  <a:txBody>
                    <a:bodyPr/>
                    <a:lstStyle/>
                    <a:p>
                      <a:pPr algn="l" fontAlgn="b"/>
                      <a:r>
                        <a:rPr lang="en-US" sz="1350" b="0" i="0" u="none" strike="noStrike" dirty="0">
                          <a:latin typeface="Times New Roman"/>
                        </a:rPr>
                        <a:t>**Excludes stock based </a:t>
                      </a:r>
                      <a:r>
                        <a:rPr lang="en-US" sz="1350" b="0" i="0" u="none" strike="noStrike" dirty="0" smtClean="0">
                          <a:latin typeface="Times New Roman"/>
                        </a:rPr>
                        <a:t>compensation</a:t>
                      </a:r>
                      <a:endParaRPr lang="en-US" sz="1350" b="0" i="0" u="none" strike="noStrike" dirty="0">
                        <a:latin typeface="Times New Roman"/>
                      </a:endParaRPr>
                    </a:p>
                  </a:txBody>
                  <a:tcPr marL="9525" marR="9525" marT="9525" marB="0" anchor="b">
                    <a:lnL>
                      <a:noFill/>
                    </a:lnL>
                    <a:lnR>
                      <a:noFill/>
                    </a:lnR>
                    <a:lnT>
                      <a:noFill/>
                    </a:lnT>
                    <a:lnB>
                      <a:noFill/>
                    </a:lnB>
                  </a:tcPr>
                </a:tc>
              </a:tr>
            </a:tbl>
          </a:graphicData>
        </a:graphic>
      </p:graphicFrame>
      <p:graphicFrame>
        <p:nvGraphicFramePr>
          <p:cNvPr id="8" name="Table 7"/>
          <p:cNvGraphicFramePr>
            <a:graphicFrameLocks noGrp="1"/>
          </p:cNvGraphicFramePr>
          <p:nvPr/>
        </p:nvGraphicFramePr>
        <p:xfrm>
          <a:off x="1143000" y="1397000"/>
          <a:ext cx="6857999" cy="4241264"/>
        </p:xfrm>
        <a:graphic>
          <a:graphicData uri="http://schemas.openxmlformats.org/drawingml/2006/table">
            <a:tbl>
              <a:tblPr/>
              <a:tblGrid>
                <a:gridCol w="187655"/>
                <a:gridCol w="294279"/>
                <a:gridCol w="3019569"/>
                <a:gridCol w="85299"/>
                <a:gridCol w="1074763"/>
                <a:gridCol w="89562"/>
                <a:gridCol w="1006523"/>
                <a:gridCol w="89562"/>
                <a:gridCol w="1010787"/>
              </a:tblGrid>
              <a:tr h="278864">
                <a:tc>
                  <a:txBody>
                    <a:bodyPr/>
                    <a:lstStyle/>
                    <a:p>
                      <a:pPr algn="ctr" fontAlgn="b"/>
                      <a:endParaRPr lang="en-US" sz="1500" b="0" i="0" u="none" strike="noStrike" dirty="0">
                        <a:latin typeface="+mj-lt"/>
                      </a:endParaRPr>
                    </a:p>
                  </a:txBody>
                  <a:tcPr marL="0" marR="0" marT="0" marB="0" anchor="ctr">
                    <a:lnL>
                      <a:noFill/>
                    </a:lnL>
                    <a:lnR>
                      <a:noFill/>
                    </a:lnR>
                    <a:lnT>
                      <a:noFill/>
                    </a:lnT>
                    <a:lnB>
                      <a:noFill/>
                    </a:lnB>
                    <a:solidFill>
                      <a:srgbClr val="1B5B9C"/>
                    </a:solidFill>
                  </a:tcPr>
                </a:tc>
                <a:tc>
                  <a:txBody>
                    <a:bodyPr/>
                    <a:lstStyle/>
                    <a:p>
                      <a:pPr algn="ctr" fontAlgn="b"/>
                      <a:endParaRPr lang="en-US" sz="1500" b="0" i="0" u="none" strike="noStrike" dirty="0">
                        <a:latin typeface="+mj-lt"/>
                      </a:endParaRPr>
                    </a:p>
                  </a:txBody>
                  <a:tcPr marL="0" marR="0" marT="0" marB="0" anchor="ctr">
                    <a:lnL>
                      <a:noFill/>
                    </a:lnL>
                    <a:lnR>
                      <a:noFill/>
                    </a:lnR>
                    <a:lnT>
                      <a:noFill/>
                    </a:lnT>
                    <a:lnB>
                      <a:noFill/>
                    </a:lnB>
                    <a:solidFill>
                      <a:srgbClr val="1B5B9C"/>
                    </a:solidFill>
                  </a:tcPr>
                </a:tc>
                <a:tc>
                  <a:txBody>
                    <a:bodyPr/>
                    <a:lstStyle/>
                    <a:p>
                      <a:pPr algn="ctr" fontAlgn="b"/>
                      <a:endParaRPr lang="en-US" sz="1500" b="0" i="0" u="none" strike="noStrike" dirty="0">
                        <a:latin typeface="+mj-lt"/>
                      </a:endParaRPr>
                    </a:p>
                  </a:txBody>
                  <a:tcPr marL="0" marR="0" marT="0" marB="0" anchor="ctr">
                    <a:lnL>
                      <a:noFill/>
                    </a:lnL>
                    <a:lnR>
                      <a:noFill/>
                    </a:lnR>
                    <a:lnT>
                      <a:noFill/>
                    </a:lnT>
                    <a:lnB>
                      <a:noFill/>
                    </a:lnB>
                    <a:solidFill>
                      <a:srgbClr val="1B5B9C"/>
                    </a:solidFill>
                  </a:tcPr>
                </a:tc>
                <a:tc>
                  <a:txBody>
                    <a:bodyPr/>
                    <a:lstStyle/>
                    <a:p>
                      <a:pPr algn="ctr" fontAlgn="b"/>
                      <a:endParaRPr lang="en-US" sz="1500" b="0" i="0" u="sng" strike="noStrike" dirty="0">
                        <a:latin typeface="+mj-lt"/>
                      </a:endParaRPr>
                    </a:p>
                  </a:txBody>
                  <a:tcPr marL="0" marR="0" marT="0" marB="0" anchor="ctr">
                    <a:lnL>
                      <a:noFill/>
                    </a:lnL>
                    <a:lnR>
                      <a:noFill/>
                    </a:lnR>
                    <a:lnT>
                      <a:noFill/>
                    </a:lnT>
                    <a:lnB>
                      <a:noFill/>
                    </a:lnB>
                    <a:solidFill>
                      <a:srgbClr val="1B5B9C"/>
                    </a:solidFill>
                  </a:tcPr>
                </a:tc>
                <a:tc>
                  <a:txBody>
                    <a:bodyPr/>
                    <a:lstStyle/>
                    <a:p>
                      <a:pPr marL="0" algn="ctr" defTabSz="914400" rtl="0" eaLnBrk="1" fontAlgn="b" latinLnBrk="0" hangingPunct="1"/>
                      <a:r>
                        <a:rPr lang="en-US" sz="1500" b="1" i="0" u="sng" strike="noStrike" kern="1200" dirty="0">
                          <a:solidFill>
                            <a:srgbClr val="FFFFFF"/>
                          </a:solidFill>
                          <a:latin typeface="+mj-lt"/>
                          <a:ea typeface="+mn-ea"/>
                          <a:cs typeface="+mn-cs"/>
                        </a:rPr>
                        <a:t>Year 1 </a:t>
                      </a:r>
                    </a:p>
                  </a:txBody>
                  <a:tcPr marL="0" marR="0" marT="0" marB="0" anchor="ctr">
                    <a:lnL>
                      <a:noFill/>
                    </a:lnL>
                    <a:lnR>
                      <a:noFill/>
                    </a:lnR>
                    <a:lnT>
                      <a:noFill/>
                    </a:lnT>
                    <a:lnB>
                      <a:noFill/>
                    </a:lnB>
                    <a:solidFill>
                      <a:srgbClr val="1B5B9C"/>
                    </a:solidFill>
                  </a:tcPr>
                </a:tc>
                <a:tc>
                  <a:txBody>
                    <a:bodyPr/>
                    <a:lstStyle/>
                    <a:p>
                      <a:pPr marL="0" algn="ctr" defTabSz="914400" rtl="0" eaLnBrk="1" fontAlgn="b" latinLnBrk="0" hangingPunct="1"/>
                      <a:endParaRPr lang="en-US" sz="1500" b="1" i="0" u="sng" strike="noStrike" kern="1200" dirty="0">
                        <a:solidFill>
                          <a:srgbClr val="FFFFFF"/>
                        </a:solidFill>
                        <a:latin typeface="+mj-lt"/>
                        <a:ea typeface="+mn-ea"/>
                        <a:cs typeface="+mn-cs"/>
                      </a:endParaRPr>
                    </a:p>
                  </a:txBody>
                  <a:tcPr marL="0" marR="0" marT="0" marB="0" anchor="ctr">
                    <a:lnL>
                      <a:noFill/>
                    </a:lnL>
                    <a:lnR>
                      <a:noFill/>
                    </a:lnR>
                    <a:lnT>
                      <a:noFill/>
                    </a:lnT>
                    <a:lnB>
                      <a:noFill/>
                    </a:lnB>
                    <a:solidFill>
                      <a:srgbClr val="1B5B9C"/>
                    </a:solidFill>
                  </a:tcPr>
                </a:tc>
                <a:tc>
                  <a:txBody>
                    <a:bodyPr/>
                    <a:lstStyle/>
                    <a:p>
                      <a:pPr marL="0" algn="ctr" defTabSz="914400" rtl="0" eaLnBrk="1" fontAlgn="b" latinLnBrk="0" hangingPunct="1"/>
                      <a:r>
                        <a:rPr lang="en-US" sz="1500" b="1" i="0" u="sng" strike="noStrike" kern="1200" dirty="0">
                          <a:solidFill>
                            <a:srgbClr val="FFFFFF"/>
                          </a:solidFill>
                          <a:latin typeface="+mj-lt"/>
                          <a:ea typeface="+mn-ea"/>
                          <a:cs typeface="+mn-cs"/>
                        </a:rPr>
                        <a:t>Year 2 </a:t>
                      </a:r>
                    </a:p>
                  </a:txBody>
                  <a:tcPr marL="0" marR="0" marT="0" marB="0" anchor="ctr">
                    <a:lnL>
                      <a:noFill/>
                    </a:lnL>
                    <a:lnR>
                      <a:noFill/>
                    </a:lnR>
                    <a:lnT>
                      <a:noFill/>
                    </a:lnT>
                    <a:lnB>
                      <a:noFill/>
                    </a:lnB>
                    <a:solidFill>
                      <a:srgbClr val="1B5B9C"/>
                    </a:solidFill>
                  </a:tcPr>
                </a:tc>
                <a:tc>
                  <a:txBody>
                    <a:bodyPr/>
                    <a:lstStyle/>
                    <a:p>
                      <a:pPr marL="0" algn="ctr" defTabSz="914400" rtl="0" eaLnBrk="1" fontAlgn="b" latinLnBrk="0" hangingPunct="1"/>
                      <a:endParaRPr lang="en-US" sz="1500" b="1" i="0" u="sng" strike="noStrike" kern="1200" dirty="0">
                        <a:solidFill>
                          <a:srgbClr val="FFFFFF"/>
                        </a:solidFill>
                        <a:latin typeface="+mj-lt"/>
                        <a:ea typeface="+mn-ea"/>
                        <a:cs typeface="+mn-cs"/>
                      </a:endParaRPr>
                    </a:p>
                  </a:txBody>
                  <a:tcPr marL="0" marR="0" marT="0" marB="0" anchor="ctr">
                    <a:lnL>
                      <a:noFill/>
                    </a:lnL>
                    <a:lnR>
                      <a:noFill/>
                    </a:lnR>
                    <a:lnT>
                      <a:noFill/>
                    </a:lnT>
                    <a:lnB>
                      <a:noFill/>
                    </a:lnB>
                    <a:solidFill>
                      <a:srgbClr val="1B5B9C"/>
                    </a:solidFill>
                  </a:tcPr>
                </a:tc>
                <a:tc>
                  <a:txBody>
                    <a:bodyPr/>
                    <a:lstStyle/>
                    <a:p>
                      <a:pPr marL="0" algn="ctr" defTabSz="914400" rtl="0" eaLnBrk="1" fontAlgn="b" latinLnBrk="0" hangingPunct="1"/>
                      <a:r>
                        <a:rPr lang="en-US" sz="1500" b="1" i="0" u="sng" strike="noStrike" kern="1200" dirty="0">
                          <a:solidFill>
                            <a:srgbClr val="FFFFFF"/>
                          </a:solidFill>
                          <a:latin typeface="+mj-lt"/>
                          <a:ea typeface="+mn-ea"/>
                          <a:cs typeface="+mn-cs"/>
                        </a:rPr>
                        <a:t>Year 3 </a:t>
                      </a:r>
                    </a:p>
                  </a:txBody>
                  <a:tcPr marL="0" marR="0" marT="0" marB="0" anchor="ctr">
                    <a:lnL>
                      <a:noFill/>
                    </a:lnL>
                    <a:lnR>
                      <a:noFill/>
                    </a:lnR>
                    <a:lnT>
                      <a:noFill/>
                    </a:lnT>
                    <a:lnB>
                      <a:noFill/>
                    </a:lnB>
                    <a:solidFill>
                      <a:srgbClr val="1B5B9C"/>
                    </a:solidFill>
                  </a:tcPr>
                </a:tc>
              </a:tr>
              <a:tr h="172716">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r>
              <a:tr h="188907">
                <a:tc gridSpan="3">
                  <a:txBody>
                    <a:bodyPr/>
                    <a:lstStyle/>
                    <a:p>
                      <a:pPr algn="l" fontAlgn="b"/>
                      <a:r>
                        <a:rPr lang="en-US" sz="1300" b="0" i="0" u="none" strike="noStrike" dirty="0">
                          <a:latin typeface="+mj-lt"/>
                        </a:rPr>
                        <a:t># of New Pharmacy Openings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a:latin typeface="+mj-lt"/>
                        </a:rPr>
                        <a:t>               </a:t>
                      </a:r>
                      <a:r>
                        <a:rPr lang="en-US" sz="1300" b="0" i="0" u="none" strike="noStrike" dirty="0" smtClean="0">
                          <a:latin typeface="+mj-lt"/>
                        </a:rPr>
                        <a:t>2 </a:t>
                      </a:r>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a:latin typeface="+mj-lt"/>
                        </a:rPr>
                        <a:t>               4 </a:t>
                      </a: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a:latin typeface="+mj-lt"/>
                        </a:rPr>
                        <a:t>                </a:t>
                      </a:r>
                      <a:r>
                        <a:rPr lang="en-US" sz="1300" b="0" i="0" u="none" strike="noStrike" dirty="0" smtClean="0">
                          <a:latin typeface="+mj-lt"/>
                        </a:rPr>
                        <a:t>3 </a:t>
                      </a:r>
                      <a:endParaRPr lang="en-US" sz="1300" b="0" i="0" u="none" strike="noStrike" dirty="0">
                        <a:latin typeface="+mj-lt"/>
                      </a:endParaRPr>
                    </a:p>
                  </a:txBody>
                  <a:tcPr marL="0" marR="0" marT="0" marB="0" anchor="b">
                    <a:lnL>
                      <a:noFill/>
                    </a:lnL>
                    <a:lnR>
                      <a:noFill/>
                    </a:lnR>
                    <a:lnT>
                      <a:noFill/>
                    </a:lnT>
                    <a:lnB>
                      <a:noFill/>
                    </a:lnB>
                  </a:tcPr>
                </a:tc>
              </a:tr>
              <a:tr h="188907">
                <a:tc gridSpan="3">
                  <a:txBody>
                    <a:bodyPr/>
                    <a:lstStyle/>
                    <a:p>
                      <a:pPr algn="l" fontAlgn="b"/>
                      <a:r>
                        <a:rPr lang="en-US" sz="1300" b="0" i="0" u="none" strike="noStrike" dirty="0">
                          <a:latin typeface="+mj-lt"/>
                        </a:rPr>
                        <a:t># of Pharmacies End of Period</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smtClean="0">
                          <a:latin typeface="+mj-lt"/>
                        </a:rPr>
                        <a:t>6 </a:t>
                      </a:r>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smtClean="0">
                          <a:latin typeface="+mj-lt"/>
                        </a:rPr>
                        <a:t>10 </a:t>
                      </a:r>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a:latin typeface="+mj-lt"/>
                        </a:rPr>
                        <a:t>              </a:t>
                      </a:r>
                      <a:r>
                        <a:rPr lang="en-US" sz="1300" b="0" i="0" u="none" strike="noStrike" dirty="0" smtClean="0">
                          <a:latin typeface="+mj-lt"/>
                        </a:rPr>
                        <a:t>13</a:t>
                      </a:r>
                      <a:endParaRPr lang="en-US" sz="1300" b="0" i="0" u="none" strike="noStrike" dirty="0">
                        <a:latin typeface="+mj-lt"/>
                      </a:endParaRPr>
                    </a:p>
                  </a:txBody>
                  <a:tcPr marL="0" marR="0" marT="0" marB="0" anchor="b">
                    <a:lnL>
                      <a:noFill/>
                    </a:lnL>
                    <a:lnR>
                      <a:noFill/>
                    </a:lnR>
                    <a:lnT>
                      <a:noFill/>
                    </a:lnT>
                    <a:lnB>
                      <a:noFill/>
                    </a:lnB>
                  </a:tcPr>
                </a:tc>
              </a:tr>
              <a:tr h="172716">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r>
              <a:tr h="188907">
                <a:tc gridSpan="3">
                  <a:txBody>
                    <a:bodyPr/>
                    <a:lstStyle/>
                    <a:p>
                      <a:pPr algn="l" fontAlgn="b"/>
                      <a:r>
                        <a:rPr lang="en-US" sz="1300" b="0" i="0" u="none" strike="noStrike" dirty="0">
                          <a:latin typeface="+mj-lt"/>
                        </a:rPr>
                        <a:t>($000)</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r>
              <a:tr h="188907">
                <a:tc gridSpan="3">
                  <a:txBody>
                    <a:bodyPr/>
                    <a:lstStyle/>
                    <a:p>
                      <a:pPr algn="l" fontAlgn="b"/>
                      <a:r>
                        <a:rPr lang="en-US" sz="1300" b="0" i="0" u="none" strike="noStrike" dirty="0">
                          <a:latin typeface="+mj-lt"/>
                        </a:rPr>
                        <a:t>Revenue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a:latin typeface="+mj-lt"/>
                        </a:rPr>
                        <a:t> $    </a:t>
                      </a:r>
                      <a:r>
                        <a:rPr lang="en-US" sz="1300" b="0" i="0" u="none" strike="noStrike" dirty="0" smtClean="0">
                          <a:latin typeface="+mj-lt"/>
                        </a:rPr>
                        <a:t>23,404 </a:t>
                      </a:r>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a:latin typeface="+mj-lt"/>
                        </a:rPr>
                        <a:t> $   </a:t>
                      </a:r>
                      <a:r>
                        <a:rPr lang="en-US" sz="1300" b="0" i="0" u="none" strike="noStrike" dirty="0" smtClean="0">
                          <a:latin typeface="+mj-lt"/>
                        </a:rPr>
                        <a:t>42,549 </a:t>
                      </a:r>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a:latin typeface="+mj-lt"/>
                        </a:rPr>
                        <a:t> $    </a:t>
                      </a:r>
                      <a:r>
                        <a:rPr lang="en-US" sz="1300" b="0" i="0" u="none" strike="noStrike" dirty="0" smtClean="0">
                          <a:latin typeface="+mj-lt"/>
                        </a:rPr>
                        <a:t>77,282 </a:t>
                      </a:r>
                      <a:endParaRPr lang="en-US" sz="1300" b="0" i="0" u="none" strike="noStrike" dirty="0">
                        <a:latin typeface="+mj-lt"/>
                      </a:endParaRPr>
                    </a:p>
                  </a:txBody>
                  <a:tcPr marL="0" marR="0" marT="0" marB="0" anchor="b">
                    <a:lnL>
                      <a:noFill/>
                    </a:lnL>
                    <a:lnR>
                      <a:noFill/>
                    </a:lnR>
                    <a:lnT>
                      <a:noFill/>
                    </a:lnT>
                    <a:lnB>
                      <a:noFill/>
                    </a:lnB>
                  </a:tcPr>
                </a:tc>
              </a:tr>
              <a:tr h="188907">
                <a:tc gridSpan="3">
                  <a:txBody>
                    <a:bodyPr/>
                    <a:lstStyle/>
                    <a:p>
                      <a:pPr algn="l" fontAlgn="b"/>
                      <a:r>
                        <a:rPr lang="en-US" sz="1300" b="0" i="0" u="none" strike="noStrike" dirty="0">
                          <a:latin typeface="+mj-lt"/>
                        </a:rPr>
                        <a:t>Gross Profit</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a:latin typeface="+mj-lt"/>
                        </a:rPr>
                        <a:t>         </a:t>
                      </a:r>
                      <a:r>
                        <a:rPr lang="en-US" sz="1300" b="0" i="0" u="none" strike="noStrike" dirty="0" smtClean="0">
                          <a:latin typeface="+mj-lt"/>
                        </a:rPr>
                        <a:t>5,490 </a:t>
                      </a:r>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a:latin typeface="+mj-lt"/>
                        </a:rPr>
                        <a:t>      </a:t>
                      </a:r>
                      <a:r>
                        <a:rPr lang="en-US" sz="1300" b="0" i="0" u="none" strike="noStrike" dirty="0" smtClean="0">
                          <a:latin typeface="+mj-lt"/>
                        </a:rPr>
                        <a:t>10,020 </a:t>
                      </a:r>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a:latin typeface="+mj-lt"/>
                        </a:rPr>
                        <a:t>       </a:t>
                      </a:r>
                      <a:r>
                        <a:rPr lang="en-US" sz="1300" b="0" i="0" u="none" strike="noStrike" dirty="0" smtClean="0">
                          <a:latin typeface="+mj-lt"/>
                        </a:rPr>
                        <a:t>18,306 </a:t>
                      </a:r>
                      <a:endParaRPr lang="en-US" sz="1300" b="0" i="0" u="none" strike="noStrike" dirty="0">
                        <a:latin typeface="+mj-lt"/>
                      </a:endParaRPr>
                    </a:p>
                  </a:txBody>
                  <a:tcPr marL="0" marR="0" marT="0" marB="0" anchor="b">
                    <a:lnL>
                      <a:noFill/>
                    </a:lnL>
                    <a:lnR>
                      <a:noFill/>
                    </a:lnR>
                    <a:lnT>
                      <a:noFill/>
                    </a:lnT>
                    <a:lnB>
                      <a:noFill/>
                    </a:lnB>
                  </a:tcPr>
                </a:tc>
              </a:tr>
              <a:tr h="188907">
                <a:tc gridSpan="3">
                  <a:txBody>
                    <a:bodyPr/>
                    <a:lstStyle/>
                    <a:p>
                      <a:pPr algn="l" fontAlgn="b"/>
                      <a:r>
                        <a:rPr lang="en-US" sz="1300" b="0" i="0" u="none" strike="noStrike" dirty="0">
                          <a:latin typeface="+mj-lt"/>
                        </a:rPr>
                        <a:t>Gross Margin</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smtClean="0">
                          <a:latin typeface="+mj-lt"/>
                        </a:rPr>
                        <a:t>23.5%</a:t>
                      </a:r>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smtClean="0">
                          <a:latin typeface="+mj-lt"/>
                        </a:rPr>
                        <a:t>23.6%</a:t>
                      </a:r>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smtClean="0">
                          <a:latin typeface="+mj-lt"/>
                        </a:rPr>
                        <a:t>23.7%</a:t>
                      </a:r>
                      <a:endParaRPr lang="en-US" sz="1300" b="0" i="0" u="none" strike="noStrike" dirty="0">
                        <a:latin typeface="+mj-lt"/>
                      </a:endParaRPr>
                    </a:p>
                  </a:txBody>
                  <a:tcPr marL="0" marR="0" marT="0" marB="0" anchor="b">
                    <a:lnL>
                      <a:noFill/>
                    </a:lnL>
                    <a:lnR>
                      <a:noFill/>
                    </a:lnR>
                    <a:lnT>
                      <a:noFill/>
                    </a:lnT>
                    <a:lnB>
                      <a:noFill/>
                    </a:lnB>
                  </a:tcPr>
                </a:tc>
              </a:tr>
              <a:tr h="172716">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r>
              <a:tr h="179912">
                <a:tc gridSpan="3">
                  <a:txBody>
                    <a:bodyPr/>
                    <a:lstStyle/>
                    <a:p>
                      <a:pPr algn="l" fontAlgn="b"/>
                      <a:r>
                        <a:rPr lang="en-US" sz="1300" b="0" i="0" u="none" strike="noStrike" dirty="0">
                          <a:latin typeface="+mj-lt"/>
                        </a:rPr>
                        <a:t>EBITDA - Pharmacy Level Contribution</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smtClean="0">
                          <a:latin typeface="+mj-lt"/>
                        </a:rPr>
                        <a:t>2,092</a:t>
                      </a:r>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a:latin typeface="+mj-lt"/>
                        </a:rPr>
                        <a:t>        </a:t>
                      </a:r>
                      <a:r>
                        <a:rPr lang="en-US" sz="1300" b="0" i="0" u="none" strike="noStrike" dirty="0" smtClean="0">
                          <a:latin typeface="+mj-lt"/>
                        </a:rPr>
                        <a:t>3,968 </a:t>
                      </a:r>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a:latin typeface="+mj-lt"/>
                        </a:rPr>
                        <a:t>         </a:t>
                      </a:r>
                      <a:r>
                        <a:rPr lang="en-US" sz="1300" b="0" i="0" u="none" strike="noStrike" dirty="0" smtClean="0">
                          <a:latin typeface="+mj-lt"/>
                        </a:rPr>
                        <a:t>9,048 </a:t>
                      </a:r>
                      <a:endParaRPr lang="en-US" sz="1300" b="0" i="0" u="none" strike="noStrike" dirty="0">
                        <a:latin typeface="+mj-lt"/>
                      </a:endParaRPr>
                    </a:p>
                  </a:txBody>
                  <a:tcPr marL="0" marR="0" marT="0" marB="0" anchor="b">
                    <a:lnL>
                      <a:noFill/>
                    </a:lnL>
                    <a:lnR>
                      <a:noFill/>
                    </a:lnR>
                    <a:lnT>
                      <a:noFill/>
                    </a:lnT>
                    <a:lnB>
                      <a:noFill/>
                    </a:lnB>
                  </a:tcPr>
                </a:tc>
              </a:tr>
              <a:tr h="179912">
                <a:tc gridSpan="3">
                  <a:txBody>
                    <a:bodyPr/>
                    <a:lstStyle/>
                    <a:p>
                      <a:pPr algn="l" fontAlgn="b"/>
                      <a:r>
                        <a:rPr lang="en-US" sz="1300" b="0" i="0" u="none" strike="noStrike" dirty="0">
                          <a:latin typeface="+mj-lt"/>
                        </a:rPr>
                        <a:t>EBITDA Margin - Pharmacy Level</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smtClean="0">
                          <a:latin typeface="+mj-lt"/>
                        </a:rPr>
                        <a:t>8.9%</a:t>
                      </a:r>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smtClean="0">
                          <a:latin typeface="+mj-lt"/>
                        </a:rPr>
                        <a:t>9.3%</a:t>
                      </a:r>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smtClean="0">
                          <a:latin typeface="+mj-lt"/>
                        </a:rPr>
                        <a:t>11.7%</a:t>
                      </a:r>
                      <a:endParaRPr lang="en-US" sz="1300" b="0" i="0" u="none" strike="noStrike" dirty="0">
                        <a:latin typeface="+mj-lt"/>
                      </a:endParaRPr>
                    </a:p>
                  </a:txBody>
                  <a:tcPr marL="0" marR="0" marT="0" marB="0" anchor="b">
                    <a:lnL>
                      <a:noFill/>
                    </a:lnL>
                    <a:lnR>
                      <a:noFill/>
                    </a:lnR>
                    <a:lnT>
                      <a:noFill/>
                    </a:lnT>
                    <a:lnB>
                      <a:noFill/>
                    </a:lnB>
                  </a:tcPr>
                </a:tc>
              </a:tr>
              <a:tr h="172716">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r>
              <a:tr h="179912">
                <a:tc gridSpan="3">
                  <a:txBody>
                    <a:bodyPr/>
                    <a:lstStyle/>
                    <a:p>
                      <a:pPr algn="l" fontAlgn="b"/>
                      <a:r>
                        <a:rPr lang="en-US" sz="1300" b="0" i="0" u="none" strike="noStrike" dirty="0">
                          <a:latin typeface="+mj-lt"/>
                        </a:rPr>
                        <a:t>Corporate &amp; Shared Service expenses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a:latin typeface="+mj-lt"/>
                        </a:rPr>
                        <a:t>         1,334 </a:t>
                      </a: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a:latin typeface="+mj-lt"/>
                        </a:rPr>
                        <a:t>        1,434 </a:t>
                      </a: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a:latin typeface="+mj-lt"/>
                        </a:rPr>
                        <a:t>         1,537 </a:t>
                      </a:r>
                    </a:p>
                  </a:txBody>
                  <a:tcPr marL="0" marR="0" marT="0" marB="0" anchor="b">
                    <a:lnL>
                      <a:noFill/>
                    </a:lnL>
                    <a:lnR>
                      <a:noFill/>
                    </a:lnR>
                    <a:lnT>
                      <a:noFill/>
                    </a:lnT>
                    <a:lnB>
                      <a:noFill/>
                    </a:lnB>
                  </a:tcPr>
                </a:tc>
              </a:tr>
              <a:tr h="172716">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r>
              <a:tr h="179912">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gridSpan="2">
                  <a:txBody>
                    <a:bodyPr/>
                    <a:lstStyle/>
                    <a:p>
                      <a:pPr algn="l" fontAlgn="b"/>
                      <a:r>
                        <a:rPr lang="en-US" sz="1300" b="0" i="0" u="none" strike="noStrike" dirty="0">
                          <a:latin typeface="+mj-lt"/>
                        </a:rPr>
                        <a:t>% of Revenue - Corporate expenses</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smtClean="0">
                          <a:latin typeface="+mj-lt"/>
                        </a:rPr>
                        <a:t>5.7%</a:t>
                      </a:r>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smtClean="0">
                          <a:latin typeface="+mj-lt"/>
                        </a:rPr>
                        <a:t>3.4%</a:t>
                      </a:r>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smtClean="0">
                          <a:latin typeface="+mj-lt"/>
                        </a:rPr>
                        <a:t>2.0%</a:t>
                      </a:r>
                      <a:endParaRPr lang="en-US" sz="1300" b="0" i="0" u="none" strike="noStrike" dirty="0">
                        <a:latin typeface="+mj-lt"/>
                      </a:endParaRPr>
                    </a:p>
                  </a:txBody>
                  <a:tcPr marL="0" marR="0" marT="0" marB="0" anchor="b">
                    <a:lnL>
                      <a:noFill/>
                    </a:lnL>
                    <a:lnR>
                      <a:noFill/>
                    </a:lnR>
                    <a:lnT>
                      <a:noFill/>
                    </a:lnT>
                    <a:lnB>
                      <a:noFill/>
                    </a:lnB>
                  </a:tcPr>
                </a:tc>
              </a:tr>
              <a:tr h="172716">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r>
              <a:tr h="188907">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gridSpan="2">
                  <a:txBody>
                    <a:bodyPr/>
                    <a:lstStyle/>
                    <a:p>
                      <a:pPr algn="l" fontAlgn="b"/>
                      <a:r>
                        <a:rPr lang="en-US" sz="1300" b="0" i="0" u="none" strike="noStrike" dirty="0">
                          <a:latin typeface="+mj-lt"/>
                        </a:rPr>
                        <a:t>EBITDA**</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a:latin typeface="+mj-lt"/>
                        </a:rPr>
                        <a:t>         </a:t>
                      </a:r>
                      <a:r>
                        <a:rPr lang="en-US" sz="1300" b="0" i="0" u="none" strike="noStrike" dirty="0" smtClean="0">
                          <a:latin typeface="+mj-lt"/>
                        </a:rPr>
                        <a:t>758 </a:t>
                      </a:r>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a:latin typeface="+mj-lt"/>
                        </a:rPr>
                        <a:t>        </a:t>
                      </a:r>
                      <a:r>
                        <a:rPr lang="en-US" sz="1300" b="0" i="0" u="none" strike="noStrike" dirty="0" smtClean="0">
                          <a:latin typeface="+mj-lt"/>
                        </a:rPr>
                        <a:t>2,535 </a:t>
                      </a:r>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a:latin typeface="+mj-lt"/>
                        </a:rPr>
                        <a:t>         </a:t>
                      </a:r>
                      <a:r>
                        <a:rPr lang="en-US" sz="1300" b="0" i="0" u="none" strike="noStrike" dirty="0" smtClean="0">
                          <a:latin typeface="+mj-lt"/>
                        </a:rPr>
                        <a:t>7,511 </a:t>
                      </a:r>
                      <a:endParaRPr lang="en-US" sz="1300" b="0" i="0" u="none" strike="noStrike" dirty="0">
                        <a:latin typeface="+mj-lt"/>
                      </a:endParaRPr>
                    </a:p>
                  </a:txBody>
                  <a:tcPr marL="0" marR="0" marT="0" marB="0" anchor="b">
                    <a:lnL>
                      <a:noFill/>
                    </a:lnL>
                    <a:lnR>
                      <a:noFill/>
                    </a:lnR>
                    <a:lnT>
                      <a:noFill/>
                    </a:lnT>
                    <a:lnB>
                      <a:noFill/>
                    </a:lnB>
                  </a:tcPr>
                </a:tc>
              </a:tr>
              <a:tr h="188907">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gridSpan="2">
                  <a:txBody>
                    <a:bodyPr/>
                    <a:lstStyle/>
                    <a:p>
                      <a:pPr algn="l" fontAlgn="b"/>
                      <a:r>
                        <a:rPr lang="en-US" sz="1300" b="0" i="0" u="none" strike="noStrike" dirty="0">
                          <a:latin typeface="+mj-lt"/>
                        </a:rPr>
                        <a:t>EBITDA Margin</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smtClean="0">
                          <a:latin typeface="+mj-lt"/>
                        </a:rPr>
                        <a:t>3.2%</a:t>
                      </a:r>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smtClean="0">
                          <a:latin typeface="+mj-lt"/>
                        </a:rPr>
                        <a:t>6.0%</a:t>
                      </a:r>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smtClean="0">
                          <a:latin typeface="+mj-lt"/>
                        </a:rPr>
                        <a:t>9.7%</a:t>
                      </a:r>
                      <a:endParaRPr lang="en-US" sz="1300" b="0" i="0" u="none" strike="noStrike" dirty="0">
                        <a:latin typeface="+mj-lt"/>
                      </a:endParaRPr>
                    </a:p>
                  </a:txBody>
                  <a:tcPr marL="0" marR="0" marT="0" marB="0" anchor="b">
                    <a:lnL>
                      <a:noFill/>
                    </a:lnL>
                    <a:lnR>
                      <a:noFill/>
                    </a:lnR>
                    <a:lnT>
                      <a:noFill/>
                    </a:lnT>
                    <a:lnB>
                      <a:noFill/>
                    </a:lnB>
                  </a:tcPr>
                </a:tc>
              </a:tr>
              <a:tr h="172716">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a:latin typeface="+mj-lt"/>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a:latin typeface="+mj-lt"/>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a:latin typeface="+mj-lt"/>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97903">
                <a:tc gridSpan="3">
                  <a:txBody>
                    <a:bodyPr/>
                    <a:lstStyle/>
                    <a:p>
                      <a:pPr algn="l" fontAlgn="b"/>
                      <a:r>
                        <a:rPr lang="en-US" sz="1300" b="0" i="0" u="none" strike="noStrike" dirty="0">
                          <a:latin typeface="+mj-lt"/>
                        </a:rPr>
                        <a:t>Net Income </a:t>
                      </a:r>
                      <a:r>
                        <a:rPr lang="en-US" sz="1300" b="0" i="0" u="none" strike="noStrike" dirty="0" smtClean="0">
                          <a:latin typeface="+mj-lt"/>
                        </a:rPr>
                        <a:t>Before </a:t>
                      </a:r>
                      <a:r>
                        <a:rPr lang="en-US" sz="1300" b="0" i="0" u="none" strike="noStrike" dirty="0">
                          <a:latin typeface="+mj-lt"/>
                        </a:rPr>
                        <a:t>Tax**</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a:latin typeface="+mj-lt"/>
                        </a:rPr>
                        <a:t> $         </a:t>
                      </a:r>
                      <a:r>
                        <a:rPr lang="en-US" sz="1300" b="0" i="0" u="none" strike="noStrike" dirty="0" smtClean="0">
                          <a:latin typeface="+mj-lt"/>
                        </a:rPr>
                        <a:t>15 </a:t>
                      </a:r>
                      <a:endParaRPr lang="en-US" sz="1300" b="0" i="0" u="none" strike="noStrike" dirty="0">
                        <a:latin typeface="+mj-lt"/>
                      </a:endParaRP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a:latin typeface="+mj-lt"/>
                        </a:rPr>
                        <a:t> $     </a:t>
                      </a:r>
                      <a:r>
                        <a:rPr lang="en-US" sz="1300" b="0" i="0" u="none" strike="noStrike" dirty="0" smtClean="0">
                          <a:latin typeface="+mj-lt"/>
                        </a:rPr>
                        <a:t>2,350 </a:t>
                      </a:r>
                      <a:endParaRPr lang="en-US" sz="1300" b="0" i="0" u="none" strike="noStrike" dirty="0">
                        <a:latin typeface="+mj-lt"/>
                      </a:endParaRP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endParaRPr lang="en-US" sz="1300" b="0" i="0" u="none" strike="noStrike" dirty="0">
                        <a:latin typeface="+mj-lt"/>
                      </a:endParaRPr>
                    </a:p>
                  </a:txBody>
                  <a:tcPr marL="0" marR="0" marT="0" marB="0" anchor="b">
                    <a:lnL>
                      <a:noFill/>
                    </a:lnL>
                    <a:lnR>
                      <a:noFill/>
                    </a:lnR>
                    <a:lnT>
                      <a:noFill/>
                    </a:lnT>
                    <a:lnB>
                      <a:noFill/>
                    </a:lnB>
                  </a:tcPr>
                </a:tc>
                <a:tc>
                  <a:txBody>
                    <a:bodyPr/>
                    <a:lstStyle/>
                    <a:p>
                      <a:pPr algn="r" fontAlgn="b"/>
                      <a:r>
                        <a:rPr lang="en-US" sz="1300" b="0" i="0" u="none" strike="noStrike" dirty="0">
                          <a:latin typeface="+mj-lt"/>
                        </a:rPr>
                        <a:t> $      </a:t>
                      </a:r>
                      <a:r>
                        <a:rPr lang="en-US" sz="1300" b="0" i="0" u="none" strike="noStrike" dirty="0" smtClean="0">
                          <a:latin typeface="+mj-lt"/>
                        </a:rPr>
                        <a:t>7,374</a:t>
                      </a:r>
                      <a:endParaRPr lang="en-US" sz="1300" b="0" i="0" u="none" strike="noStrike" dirty="0">
                        <a:latin typeface="+mj-lt"/>
                      </a:endParaRP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304800"/>
            <a:ext cx="8153400" cy="584775"/>
          </a:xfrm>
          <a:prstGeom prst="rect">
            <a:avLst/>
          </a:prstGeom>
          <a:noFill/>
        </p:spPr>
        <p:txBody>
          <a:bodyPr wrap="square" rtlCol="0">
            <a:spAutoFit/>
          </a:bodyPr>
          <a:lstStyle/>
          <a:p>
            <a:r>
              <a:rPr lang="en-US" sz="3200" b="1" i="1" dirty="0" smtClean="0">
                <a:latin typeface="Calibri" pitchFamily="34" charset="0"/>
              </a:rPr>
              <a:t>Management</a:t>
            </a:r>
            <a:endParaRPr lang="en-US" sz="3200" b="1" i="1" dirty="0">
              <a:latin typeface="Calibri" pitchFamily="34" charset="0"/>
            </a:endParaRPr>
          </a:p>
        </p:txBody>
      </p:sp>
      <p:sp>
        <p:nvSpPr>
          <p:cNvPr id="7" name="TextBox 6"/>
          <p:cNvSpPr txBox="1"/>
          <p:nvPr/>
        </p:nvSpPr>
        <p:spPr>
          <a:xfrm>
            <a:off x="533400" y="1143000"/>
            <a:ext cx="8001000" cy="5078313"/>
          </a:xfrm>
          <a:prstGeom prst="rect">
            <a:avLst/>
          </a:prstGeom>
          <a:noFill/>
        </p:spPr>
        <p:txBody>
          <a:bodyPr wrap="square" rtlCol="0">
            <a:spAutoFit/>
          </a:bodyPr>
          <a:lstStyle/>
          <a:p>
            <a:r>
              <a:rPr lang="en-US" sz="1600" b="1" dirty="0" smtClean="0">
                <a:latin typeface="Calibri" pitchFamily="34" charset="0"/>
              </a:rPr>
              <a:t>Robert DelVecchio – CEO</a:t>
            </a:r>
          </a:p>
          <a:p>
            <a:endParaRPr lang="en-US" sz="500" b="1" dirty="0" smtClean="0">
              <a:latin typeface="Calibri" pitchFamily="34" charset="0"/>
            </a:endParaRPr>
          </a:p>
          <a:p>
            <a:pPr marL="395288" indent="-217488">
              <a:buClr>
                <a:schemeClr val="tx2"/>
              </a:buClr>
              <a:buFont typeface="Wingdings" pitchFamily="2" charset="2"/>
              <a:buChar char="§"/>
            </a:pPr>
            <a:r>
              <a:rPr lang="en-US" sz="1600" dirty="0" smtClean="0">
                <a:latin typeface="Calibri" pitchFamily="34" charset="0"/>
              </a:rPr>
              <a:t>CEO </a:t>
            </a:r>
            <a:r>
              <a:rPr lang="en-US" sz="1600" dirty="0" smtClean="0">
                <a:solidFill>
                  <a:srgbClr val="000000"/>
                </a:solidFill>
                <a:latin typeface="Calibri" pitchFamily="34" charset="0"/>
              </a:rPr>
              <a:t>since February 2005, Appointed to the Board of Directors in March 2005</a:t>
            </a:r>
            <a:endParaRPr lang="en-US" sz="1600" dirty="0" smtClean="0">
              <a:latin typeface="Calibri" pitchFamily="34" charset="0"/>
            </a:endParaRPr>
          </a:p>
          <a:p>
            <a:pPr marL="395288" indent="-217488">
              <a:buClr>
                <a:schemeClr val="tx2"/>
              </a:buClr>
              <a:buFont typeface="Wingdings" pitchFamily="2" charset="2"/>
              <a:buChar char="§"/>
            </a:pPr>
            <a:r>
              <a:rPr lang="en-US" sz="1600" dirty="0" smtClean="0">
                <a:solidFill>
                  <a:srgbClr val="000000"/>
                </a:solidFill>
                <a:latin typeface="Calibri" pitchFamily="34" charset="0"/>
              </a:rPr>
              <a:t>Previously CEO and President of Brockington Securities, Inc., a FINRA Member Firm</a:t>
            </a:r>
          </a:p>
          <a:p>
            <a:pPr marL="395288" indent="-217488">
              <a:buClr>
                <a:schemeClr val="tx2"/>
              </a:buClr>
            </a:pPr>
            <a:endParaRPr lang="en-US" sz="1600" dirty="0" smtClean="0">
              <a:latin typeface="Calibri" pitchFamily="34" charset="0"/>
            </a:endParaRPr>
          </a:p>
          <a:p>
            <a:r>
              <a:rPr lang="en-US" sz="1600" b="1" dirty="0" smtClean="0">
                <a:latin typeface="Calibri" pitchFamily="34" charset="0"/>
              </a:rPr>
              <a:t>Mike  Schneidereit – COO</a:t>
            </a:r>
          </a:p>
          <a:p>
            <a:endParaRPr lang="en-US" sz="500" b="1" dirty="0" smtClean="0">
              <a:latin typeface="Calibri" pitchFamily="34" charset="0"/>
            </a:endParaRPr>
          </a:p>
          <a:p>
            <a:pPr marL="403225" indent="-225425">
              <a:buClr>
                <a:schemeClr val="tx2"/>
              </a:buClr>
              <a:buFont typeface="Wingdings" pitchFamily="2" charset="2"/>
              <a:buChar char="§"/>
            </a:pPr>
            <a:r>
              <a:rPr lang="en-US" sz="1600" dirty="0" smtClean="0">
                <a:solidFill>
                  <a:srgbClr val="000000"/>
                </a:solidFill>
                <a:latin typeface="Calibri" pitchFamily="34" charset="0"/>
              </a:rPr>
              <a:t>15+ year career in IT, Operations &amp; Finance in Pharmacy, Healthcare &amp; Real Estate including Cigna Healthcare and Siemens</a:t>
            </a:r>
          </a:p>
          <a:p>
            <a:pPr marL="403225" indent="-225425">
              <a:buClr>
                <a:schemeClr val="tx2"/>
              </a:buClr>
              <a:buFont typeface="Wingdings" pitchFamily="2" charset="2"/>
              <a:buChar char="§"/>
            </a:pPr>
            <a:r>
              <a:rPr lang="en-US" sz="1600" dirty="0" smtClean="0">
                <a:solidFill>
                  <a:srgbClr val="000000"/>
                </a:solidFill>
                <a:latin typeface="Calibri" pitchFamily="34" charset="0"/>
              </a:rPr>
              <a:t>Formerly, Director of Specialty Pharmacy and Information Technology of SureHealth</a:t>
            </a:r>
          </a:p>
          <a:p>
            <a:pPr marL="395288" indent="-217488"/>
            <a:endParaRPr lang="en-US" sz="1600" dirty="0" smtClean="0">
              <a:solidFill>
                <a:srgbClr val="000000"/>
              </a:solidFill>
              <a:latin typeface="Calibri" pitchFamily="34" charset="0"/>
            </a:endParaRPr>
          </a:p>
          <a:p>
            <a:r>
              <a:rPr lang="en-US" sz="1600" b="1" dirty="0" smtClean="0">
                <a:latin typeface="Calibri" pitchFamily="34" charset="0"/>
              </a:rPr>
              <a:t>Brett Cormier , CPA– CFO</a:t>
            </a:r>
          </a:p>
          <a:p>
            <a:endParaRPr lang="en-US" sz="500" b="1" dirty="0" smtClean="0">
              <a:latin typeface="Calibri" pitchFamily="34" charset="0"/>
            </a:endParaRPr>
          </a:p>
          <a:p>
            <a:pPr marL="395288" indent="-217488">
              <a:buClr>
                <a:schemeClr val="tx2"/>
              </a:buClr>
              <a:buFont typeface="Wingdings" pitchFamily="2" charset="2"/>
              <a:buChar char="§"/>
            </a:pPr>
            <a:r>
              <a:rPr lang="en-US" sz="1600" dirty="0" smtClean="0">
                <a:solidFill>
                  <a:srgbClr val="000000"/>
                </a:solidFill>
                <a:latin typeface="Calibri" pitchFamily="34" charset="0"/>
              </a:rPr>
              <a:t>19+ year career in Accounting &amp; Finance in Pharmacy, Healthcare, Real Estate and Franchising including Monarch Dental and Pharmerica</a:t>
            </a:r>
          </a:p>
          <a:p>
            <a:pPr marL="395288" indent="-217488">
              <a:buClr>
                <a:schemeClr val="tx2"/>
              </a:buClr>
              <a:buFont typeface="Wingdings" pitchFamily="2" charset="2"/>
              <a:buChar char="§"/>
            </a:pPr>
            <a:r>
              <a:rPr lang="en-US" sz="1600" dirty="0" smtClean="0">
                <a:solidFill>
                  <a:srgbClr val="000000"/>
                </a:solidFill>
                <a:latin typeface="Calibri" pitchFamily="34" charset="0"/>
              </a:rPr>
              <a:t>Formerly, CFO &amp; Treasurer of Sleep Holdings, Inc., </a:t>
            </a:r>
            <a:endParaRPr lang="en-US" sz="1600" i="1" dirty="0" smtClean="0">
              <a:latin typeface="Calibri" pitchFamily="34" charset="0"/>
            </a:endParaRPr>
          </a:p>
          <a:p>
            <a:pPr marL="395288" indent="-217488">
              <a:buFont typeface="Arial" pitchFamily="34" charset="0"/>
              <a:buChar char="•"/>
            </a:pPr>
            <a:endParaRPr lang="en-US" sz="1600" i="1" dirty="0" smtClean="0">
              <a:latin typeface="Calibri" pitchFamily="34" charset="0"/>
            </a:endParaRPr>
          </a:p>
          <a:p>
            <a:r>
              <a:rPr lang="en-US" sz="1600" b="1" dirty="0" smtClean="0">
                <a:latin typeface="Calibri" pitchFamily="34" charset="0"/>
              </a:rPr>
              <a:t>Michael Mapes – CCO</a:t>
            </a:r>
          </a:p>
          <a:p>
            <a:endParaRPr lang="en-US" sz="500" b="1" dirty="0" smtClean="0">
              <a:latin typeface="Calibri" pitchFamily="34" charset="0"/>
            </a:endParaRPr>
          </a:p>
          <a:p>
            <a:pPr marL="395288" indent="-217488">
              <a:buClr>
                <a:schemeClr val="tx2"/>
              </a:buClr>
              <a:buFont typeface="Wingdings" pitchFamily="2" charset="2"/>
              <a:buChar char="§"/>
            </a:pPr>
            <a:r>
              <a:rPr lang="en-US" sz="1600" dirty="0" smtClean="0">
                <a:solidFill>
                  <a:srgbClr val="000000"/>
                </a:solidFill>
                <a:latin typeface="Calibri" pitchFamily="34" charset="0"/>
              </a:rPr>
              <a:t>30+ year career with U.S. Drug Enforcement Administration primarily in the enforcement and prevention of pharmaceutical diversion</a:t>
            </a:r>
          </a:p>
          <a:p>
            <a:pPr marL="395288" indent="-217488">
              <a:buClr>
                <a:schemeClr val="tx2"/>
              </a:buClr>
              <a:buFont typeface="Wingdings" pitchFamily="2" charset="2"/>
              <a:buChar char="§"/>
            </a:pPr>
            <a:r>
              <a:rPr lang="en-US" sz="1600" dirty="0" smtClean="0">
                <a:solidFill>
                  <a:srgbClr val="000000"/>
                </a:solidFill>
                <a:latin typeface="Calibri" pitchFamily="34" charset="0"/>
              </a:rPr>
              <a:t>Formerly, Section Chief, Washington D.C., U.S. DEA</a:t>
            </a:r>
            <a:endParaRPr lang="en-US" sz="1600" i="1" dirty="0" smtClean="0">
              <a:latin typeface="Calibri" pitchFamily="34" charset="0"/>
            </a:endParaRPr>
          </a:p>
          <a:p>
            <a:pPr marL="395288" indent="-217488"/>
            <a:endParaRPr lang="en-US" sz="1600" i="1" dirty="0" smtClean="0">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txBox="1">
            <a:spLocks noChangeArrowheads="1"/>
          </p:cNvSpPr>
          <p:nvPr/>
        </p:nvSpPr>
        <p:spPr bwMode="auto">
          <a:xfrm>
            <a:off x="457200" y="1219200"/>
            <a:ext cx="8077200" cy="4572000"/>
          </a:xfrm>
          <a:prstGeom prst="rect">
            <a:avLst/>
          </a:prstGeom>
          <a:noFill/>
          <a:ln w="9525">
            <a:noFill/>
            <a:miter lim="800000"/>
            <a:headEnd/>
            <a:tailEnd/>
          </a:ln>
        </p:spPr>
        <p:txBody>
          <a:bodyPr/>
          <a:lstStyle/>
          <a:p>
            <a:pPr>
              <a:lnSpc>
                <a:spcPct val="90000"/>
              </a:lnSpc>
              <a:spcBef>
                <a:spcPct val="20000"/>
              </a:spcBef>
            </a:pPr>
            <a:r>
              <a:rPr lang="en-US" sz="1800" b="1" u="sng" dirty="0">
                <a:latin typeface="Calibri" pitchFamily="34" charset="0"/>
              </a:rPr>
              <a:t>Safe Harbor Statement</a:t>
            </a:r>
          </a:p>
          <a:p>
            <a:pPr algn="just">
              <a:lnSpc>
                <a:spcPct val="90000"/>
              </a:lnSpc>
              <a:spcBef>
                <a:spcPct val="20000"/>
              </a:spcBef>
            </a:pPr>
            <a:r>
              <a:rPr lang="en-US" sz="1400" dirty="0">
                <a:latin typeface="Calibri" pitchFamily="34" charset="0"/>
              </a:rPr>
              <a:t>This document and other written or oral statements made from time to time may contain forward-looking statement s covered by the Private Securities Litigation Reform Act of 1995.  Statements that are not historical in nature and which may be identified by the use of words like “expects,” “assumes,” “projects,” ”anticipates,” “estimates,” “we believe,” “target,” “could be,” and other words of similar meaning, are forward-looking statements.  Theses statements are based on managements’ expectations and assumptions and are subject to risks and uncertainties that may cause actual results by the forward-looking statements include: lack of sufficient financing for opening new pharmacies, government regulation and controls, and inability to manage growth.  Additional information concerning factors that  could cause actual results to differ materially from those projected is contained in the Company’s filing with the Securities and Exchange Commission.  The Company undertakes no obligation to revise or update forward-looking statements as a result of new information since these statements may no longer be accurate or timely.</a:t>
            </a:r>
          </a:p>
          <a:p>
            <a:pPr>
              <a:lnSpc>
                <a:spcPct val="90000"/>
              </a:lnSpc>
              <a:spcBef>
                <a:spcPct val="20000"/>
              </a:spcBef>
            </a:pPr>
            <a:r>
              <a:rPr lang="en-US" sz="1600" b="1" dirty="0">
                <a:latin typeface="Calibri" pitchFamily="34" charset="0"/>
              </a:rPr>
              <a:t>	</a:t>
            </a:r>
          </a:p>
          <a:p>
            <a:pPr>
              <a:lnSpc>
                <a:spcPct val="90000"/>
              </a:lnSpc>
              <a:spcBef>
                <a:spcPct val="20000"/>
              </a:spcBef>
            </a:pPr>
            <a:r>
              <a:rPr lang="en-US" sz="1800" b="1" u="sng" dirty="0">
                <a:latin typeface="Calibri" pitchFamily="34" charset="0"/>
              </a:rPr>
              <a:t>Use of Material Contained Herein</a:t>
            </a:r>
          </a:p>
          <a:p>
            <a:pPr algn="just">
              <a:lnSpc>
                <a:spcPct val="90000"/>
              </a:lnSpc>
              <a:spcBef>
                <a:spcPct val="20000"/>
              </a:spcBef>
            </a:pPr>
            <a:r>
              <a:rPr lang="en-US" sz="1400" dirty="0">
                <a:latin typeface="Calibri" pitchFamily="34" charset="0"/>
              </a:rPr>
              <a:t>This presentation and the information contained herein are confidential.  By your receipt of a copy of this presentation (or your attendance in person), in order to comply with Regulation FD, you agree to hold in strict confidence the existence and contents of this presentation, including without limitation the potential offering.  This document is intended for informational purposes to obtain indications of interest only and is not intended, no should it be construed, as a recommendation, investment advice, an offer to sell or buy, as solicitation, or an endorsement by Assured Pharmacy or any of their employees or agents.  </a:t>
            </a:r>
          </a:p>
        </p:txBody>
      </p:sp>
      <p:sp>
        <p:nvSpPr>
          <p:cNvPr id="5123" name="TextBox 4"/>
          <p:cNvSpPr txBox="1">
            <a:spLocks noChangeArrowheads="1"/>
          </p:cNvSpPr>
          <p:nvPr/>
        </p:nvSpPr>
        <p:spPr bwMode="auto">
          <a:xfrm>
            <a:off x="457200" y="304800"/>
            <a:ext cx="8153400" cy="584775"/>
          </a:xfrm>
          <a:prstGeom prst="rect">
            <a:avLst/>
          </a:prstGeom>
          <a:noFill/>
          <a:ln w="9525">
            <a:noFill/>
            <a:miter lim="800000"/>
            <a:headEnd/>
            <a:tailEnd/>
          </a:ln>
        </p:spPr>
        <p:txBody>
          <a:bodyPr>
            <a:spAutoFit/>
          </a:bodyPr>
          <a:lstStyle/>
          <a:p>
            <a:r>
              <a:rPr lang="en-US" sz="3200" b="1" i="1" dirty="0">
                <a:latin typeface="+mj-lt"/>
              </a:rPr>
              <a:t>Disclaimer</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Logo"/>
          <p:cNvPicPr>
            <a:picLocks noChangeAspect="1" noChangeArrowheads="1"/>
          </p:cNvPicPr>
          <p:nvPr/>
        </p:nvPicPr>
        <p:blipFill>
          <a:blip r:embed="rId3" cstate="print"/>
          <a:srcRect/>
          <a:stretch>
            <a:fillRect/>
          </a:stretch>
        </p:blipFill>
        <p:spPr bwMode="auto">
          <a:xfrm>
            <a:off x="2209800" y="76200"/>
            <a:ext cx="4876800" cy="1728087"/>
          </a:xfrm>
          <a:prstGeom prst="rect">
            <a:avLst/>
          </a:prstGeom>
          <a:noFill/>
          <a:ln w="9525">
            <a:noFill/>
            <a:miter lim="800000"/>
            <a:headEnd/>
            <a:tailEnd/>
          </a:ln>
        </p:spPr>
      </p:pic>
      <p:sp>
        <p:nvSpPr>
          <p:cNvPr id="5" name="TextBox 4"/>
          <p:cNvSpPr txBox="1">
            <a:spLocks noChangeArrowheads="1"/>
          </p:cNvSpPr>
          <p:nvPr/>
        </p:nvSpPr>
        <p:spPr bwMode="auto">
          <a:xfrm>
            <a:off x="0" y="1371600"/>
            <a:ext cx="9144000" cy="366713"/>
          </a:xfrm>
          <a:prstGeom prst="rect">
            <a:avLst/>
          </a:prstGeom>
          <a:noFill/>
          <a:ln w="9525">
            <a:noFill/>
            <a:miter lim="800000"/>
            <a:headEnd/>
            <a:tailEnd/>
          </a:ln>
          <a:effectLst>
            <a:outerShdw dist="38100" dir="5400000" algn="t" rotWithShape="0">
              <a:srgbClr val="808080">
                <a:alpha val="39999"/>
              </a:srgbClr>
            </a:outerShdw>
          </a:effectLst>
        </p:spPr>
        <p:txBody>
          <a:bodyPr wrap="square">
            <a:spAutoFit/>
          </a:bodyPr>
          <a:lstStyle/>
          <a:p>
            <a:pPr algn="ctr">
              <a:defRPr/>
            </a:pPr>
            <a:r>
              <a:rPr lang="en-US" sz="1800" i="1" dirty="0">
                <a:effectLst>
                  <a:outerShdw blurRad="38100" dist="38100" dir="2700000" algn="tl">
                    <a:srgbClr val="C0C0C0"/>
                  </a:outerShdw>
                </a:effectLst>
                <a:latin typeface="Arial Black" pitchFamily="-128" charset="0"/>
                <a:ea typeface="ＭＳ Ｐゴシック" pitchFamily="-128" charset="-128"/>
              </a:rPr>
              <a:t>Chronic Pain Pharmacy Services</a:t>
            </a:r>
          </a:p>
        </p:txBody>
      </p:sp>
      <p:sp>
        <p:nvSpPr>
          <p:cNvPr id="9" name="Rectangle 8"/>
          <p:cNvSpPr/>
          <p:nvPr/>
        </p:nvSpPr>
        <p:spPr>
          <a:xfrm>
            <a:off x="0" y="2590800"/>
            <a:ext cx="9144000" cy="2375009"/>
          </a:xfrm>
          <a:prstGeom prst="rect">
            <a:avLst/>
          </a:prstGeom>
        </p:spPr>
        <p:txBody>
          <a:bodyPr wrap="square">
            <a:spAutoFit/>
          </a:bodyPr>
          <a:lstStyle/>
          <a:p>
            <a:pPr marL="389043" indent="-389043" algn="ctr" fontAlgn="auto">
              <a:lnSpc>
                <a:spcPct val="150000"/>
              </a:lnSpc>
              <a:spcBef>
                <a:spcPts val="0"/>
              </a:spcBef>
              <a:spcAft>
                <a:spcPts val="0"/>
              </a:spcAft>
              <a:buClr>
                <a:schemeClr val="tx1"/>
              </a:buClr>
              <a:defRPr/>
            </a:pPr>
            <a:r>
              <a:rPr lang="en-US" sz="2000" b="1" dirty="0" smtClean="0">
                <a:latin typeface="Cambria" pitchFamily="18" charset="0"/>
              </a:rPr>
              <a:t>Robert </a:t>
            </a:r>
            <a:r>
              <a:rPr lang="en-US" sz="2000" b="1" dirty="0" err="1" smtClean="0">
                <a:latin typeface="Cambria" pitchFamily="18" charset="0"/>
              </a:rPr>
              <a:t>DelVecchio</a:t>
            </a:r>
            <a:endParaRPr lang="en-US" sz="2000" b="1" dirty="0" smtClean="0">
              <a:latin typeface="Cambria" pitchFamily="18" charset="0"/>
            </a:endParaRPr>
          </a:p>
          <a:p>
            <a:pPr marL="389043" indent="-389043" algn="ctr" fontAlgn="auto">
              <a:lnSpc>
                <a:spcPct val="150000"/>
              </a:lnSpc>
              <a:spcBef>
                <a:spcPts val="0"/>
              </a:spcBef>
              <a:spcAft>
                <a:spcPts val="0"/>
              </a:spcAft>
              <a:buClr>
                <a:schemeClr val="tx1"/>
              </a:buClr>
              <a:defRPr/>
            </a:pPr>
            <a:r>
              <a:rPr lang="en-US" sz="2000" b="1" dirty="0" smtClean="0">
                <a:latin typeface="Cambria" pitchFamily="18" charset="0"/>
              </a:rPr>
              <a:t>CEO</a:t>
            </a:r>
          </a:p>
          <a:p>
            <a:pPr marL="389043" indent="-389043" algn="ctr" fontAlgn="auto">
              <a:lnSpc>
                <a:spcPct val="150000"/>
              </a:lnSpc>
              <a:spcBef>
                <a:spcPts val="0"/>
              </a:spcBef>
              <a:spcAft>
                <a:spcPts val="0"/>
              </a:spcAft>
              <a:buClr>
                <a:schemeClr val="tx1"/>
              </a:buClr>
              <a:defRPr/>
            </a:pPr>
            <a:r>
              <a:rPr lang="en-US" sz="2000" b="1" dirty="0" smtClean="0">
                <a:latin typeface="Cambria" pitchFamily="18" charset="0"/>
              </a:rPr>
              <a:t>949-302-0934</a:t>
            </a:r>
          </a:p>
          <a:p>
            <a:pPr marL="389043" indent="-389043" algn="ctr" fontAlgn="auto">
              <a:lnSpc>
                <a:spcPct val="150000"/>
              </a:lnSpc>
              <a:spcBef>
                <a:spcPts val="0"/>
              </a:spcBef>
              <a:spcAft>
                <a:spcPts val="0"/>
              </a:spcAft>
              <a:buClr>
                <a:schemeClr val="tx1"/>
              </a:buClr>
              <a:defRPr/>
            </a:pPr>
            <a:r>
              <a:rPr lang="en-US" sz="2000" b="1" dirty="0">
                <a:latin typeface="Cambria" pitchFamily="18" charset="0"/>
                <a:hlinkClick r:id="rId4"/>
              </a:rPr>
              <a:t>delvecchio@</a:t>
            </a:r>
            <a:r>
              <a:rPr lang="en-US" sz="2000" b="1" dirty="0" smtClean="0">
                <a:latin typeface="Cambria" pitchFamily="18" charset="0"/>
                <a:hlinkClick r:id="rId4"/>
              </a:rPr>
              <a:t>assuredrxservices.com</a:t>
            </a:r>
            <a:r>
              <a:rPr lang="en-US" sz="2000" b="1" dirty="0" smtClean="0">
                <a:latin typeface="Cambria" pitchFamily="18" charset="0"/>
              </a:rPr>
              <a:t>	</a:t>
            </a:r>
          </a:p>
          <a:p>
            <a:pPr marL="389043" indent="-389043" algn="ctr" fontAlgn="auto">
              <a:lnSpc>
                <a:spcPct val="150000"/>
              </a:lnSpc>
              <a:spcBef>
                <a:spcPts val="0"/>
              </a:spcBef>
              <a:spcAft>
                <a:spcPts val="0"/>
              </a:spcAft>
              <a:buClr>
                <a:schemeClr val="tx1"/>
              </a:buClr>
              <a:defRPr/>
            </a:pPr>
            <a:endParaRPr lang="en-US" sz="2000" b="1" dirty="0" smtClean="0">
              <a:latin typeface="Cambria" pitchFamily="18" charset="0"/>
            </a:endParaRPr>
          </a:p>
        </p:txBody>
      </p:sp>
      <p:sp>
        <p:nvSpPr>
          <p:cNvPr id="10" name="Rectangle 9"/>
          <p:cNvSpPr/>
          <p:nvPr/>
        </p:nvSpPr>
        <p:spPr>
          <a:xfrm>
            <a:off x="3665893" y="2133600"/>
            <a:ext cx="1812215" cy="461665"/>
          </a:xfrm>
          <a:prstGeom prst="rect">
            <a:avLst/>
          </a:prstGeom>
        </p:spPr>
        <p:txBody>
          <a:bodyPr wrap="none">
            <a:spAutoFit/>
          </a:bodyPr>
          <a:lstStyle/>
          <a:p>
            <a:pPr algn="ctr">
              <a:spcBef>
                <a:spcPts val="600"/>
              </a:spcBef>
            </a:pPr>
            <a:r>
              <a:rPr lang="en-US" i="1" dirty="0" smtClean="0">
                <a:effectLst>
                  <a:outerShdw blurRad="38100" dist="38100" dir="2700000" algn="tl">
                    <a:srgbClr val="C0C0C0"/>
                  </a:outerShdw>
                </a:effectLst>
                <a:latin typeface="Arial Black" pitchFamily="-128" charset="0"/>
                <a:ea typeface="ＭＳ Ｐゴシック" pitchFamily="-128" charset="-128"/>
              </a:rPr>
              <a:t>Contacts</a:t>
            </a:r>
          </a:p>
        </p:txBody>
      </p:sp>
      <p:sp>
        <p:nvSpPr>
          <p:cNvPr id="8" name="Rectangle 7"/>
          <p:cNvSpPr/>
          <p:nvPr/>
        </p:nvSpPr>
        <p:spPr>
          <a:xfrm>
            <a:off x="0" y="4495800"/>
            <a:ext cx="9144000" cy="1913344"/>
          </a:xfrm>
          <a:prstGeom prst="rect">
            <a:avLst/>
          </a:prstGeom>
        </p:spPr>
        <p:txBody>
          <a:bodyPr wrap="square">
            <a:spAutoFit/>
          </a:bodyPr>
          <a:lstStyle/>
          <a:p>
            <a:pPr marL="389043" indent="-389043" algn="ctr" fontAlgn="auto">
              <a:lnSpc>
                <a:spcPct val="150000"/>
              </a:lnSpc>
              <a:spcBef>
                <a:spcPts val="0"/>
              </a:spcBef>
              <a:spcAft>
                <a:spcPts val="0"/>
              </a:spcAft>
              <a:buClr>
                <a:schemeClr val="tx1"/>
              </a:buClr>
              <a:defRPr/>
            </a:pPr>
            <a:r>
              <a:rPr lang="en-US" sz="2000" b="1" dirty="0" smtClean="0">
                <a:latin typeface="Cambria" pitchFamily="18" charset="0"/>
              </a:rPr>
              <a:t>Stephen Hart</a:t>
            </a:r>
          </a:p>
          <a:p>
            <a:pPr marL="389043" indent="-389043" algn="ctr" fontAlgn="auto">
              <a:lnSpc>
                <a:spcPct val="150000"/>
              </a:lnSpc>
              <a:spcBef>
                <a:spcPts val="0"/>
              </a:spcBef>
              <a:spcAft>
                <a:spcPts val="0"/>
              </a:spcAft>
              <a:buClr>
                <a:schemeClr val="tx1"/>
              </a:buClr>
              <a:defRPr/>
            </a:pPr>
            <a:r>
              <a:rPr lang="en-US" sz="2000" b="1" dirty="0" smtClean="0">
                <a:latin typeface="Cambria" pitchFamily="18" charset="0"/>
              </a:rPr>
              <a:t>Corporate Strategy &amp; Development</a:t>
            </a:r>
          </a:p>
          <a:p>
            <a:pPr marL="389043" indent="-389043" algn="ctr" fontAlgn="auto">
              <a:lnSpc>
                <a:spcPct val="150000"/>
              </a:lnSpc>
              <a:spcBef>
                <a:spcPts val="0"/>
              </a:spcBef>
              <a:spcAft>
                <a:spcPts val="0"/>
              </a:spcAft>
              <a:buClr>
                <a:schemeClr val="tx1"/>
              </a:buClr>
              <a:defRPr/>
            </a:pPr>
            <a:r>
              <a:rPr lang="en-US" sz="2000" b="1" dirty="0" smtClean="0">
                <a:latin typeface="Cambria" pitchFamily="18" charset="0"/>
              </a:rPr>
              <a:t>917-658-7878</a:t>
            </a:r>
          </a:p>
          <a:p>
            <a:pPr marL="389043" indent="-389043" algn="ctr" fontAlgn="auto">
              <a:lnSpc>
                <a:spcPct val="150000"/>
              </a:lnSpc>
              <a:spcBef>
                <a:spcPts val="0"/>
              </a:spcBef>
              <a:spcAft>
                <a:spcPts val="0"/>
              </a:spcAft>
              <a:buClr>
                <a:schemeClr val="tx1"/>
              </a:buClr>
              <a:defRPr/>
            </a:pPr>
            <a:r>
              <a:rPr lang="en-US" sz="2000" b="1" dirty="0" smtClean="0">
                <a:latin typeface="Cambria" pitchFamily="18" charset="0"/>
                <a:hlinkClick r:id="rId5"/>
              </a:rPr>
              <a:t>hart@haydenir.com</a:t>
            </a:r>
            <a:r>
              <a:rPr lang="en-US" sz="2000" b="1" dirty="0" smtClean="0">
                <a:latin typeface="Cambria" pitchFamily="18" charset="0"/>
              </a:rPr>
              <a:t>	</a:t>
            </a:r>
          </a:p>
        </p:txBody>
      </p:sp>
      <p:cxnSp>
        <p:nvCxnSpPr>
          <p:cNvPr id="3" name="Straight Connector 2"/>
          <p:cNvCxnSpPr/>
          <p:nvPr/>
        </p:nvCxnSpPr>
        <p:spPr>
          <a:xfrm>
            <a:off x="685800" y="4572000"/>
            <a:ext cx="784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533400" y="1219200"/>
            <a:ext cx="8001000" cy="2539156"/>
          </a:xfrm>
          <a:prstGeom prst="rect">
            <a:avLst/>
          </a:prstGeom>
          <a:noFill/>
          <a:ln w="9525">
            <a:noFill/>
            <a:miter lim="800000"/>
            <a:headEnd/>
            <a:tailEnd/>
          </a:ln>
        </p:spPr>
        <p:txBody>
          <a:bodyPr>
            <a:spAutoFit/>
          </a:bodyPr>
          <a:lstStyle/>
          <a:p>
            <a:pPr algn="just"/>
            <a:r>
              <a:rPr lang="en-US" sz="1800" b="1" dirty="0" smtClean="0">
                <a:latin typeface="Calibri" pitchFamily="34" charset="0"/>
              </a:rPr>
              <a:t>Assured Pharmacy, Inc. (APHY)</a:t>
            </a:r>
            <a:r>
              <a:rPr lang="en-US" sz="1800" b="1" dirty="0" smtClean="0">
                <a:latin typeface="Calibri"/>
                <a:cs typeface="Calibri"/>
              </a:rPr>
              <a:t>, </a:t>
            </a:r>
            <a:r>
              <a:rPr lang="en-US" sz="1800" b="1" dirty="0">
                <a:latin typeface="Calibri"/>
                <a:cs typeface="Calibri"/>
              </a:rPr>
              <a:t>a growing provider of pharmacy services to patients and physicians in the treatment of chronic pain. Through its network of pharmacies, the Company predominantly dispenses highly regulated pain medications to sufferers of chronic pain, while stringently adhering to federal and state reporting requirements for both patients and physicians. </a:t>
            </a:r>
            <a:endParaRPr lang="en-US" sz="1800" b="1" dirty="0" smtClean="0">
              <a:latin typeface="Calibri"/>
              <a:cs typeface="Calibri"/>
            </a:endParaRPr>
          </a:p>
          <a:p>
            <a:pPr marL="228600" indent="-228600" algn="just">
              <a:buClr>
                <a:schemeClr val="tx2"/>
              </a:buClr>
              <a:buFont typeface="Wingdings" pitchFamily="2" charset="2"/>
              <a:buChar char="§"/>
            </a:pPr>
            <a:r>
              <a:rPr lang="en-US" altLang="zh-CN" sz="1600" dirty="0" smtClean="0">
                <a:solidFill>
                  <a:srgbClr val="000000"/>
                </a:solidFill>
                <a:latin typeface="Calibri" pitchFamily="34" charset="0"/>
              </a:rPr>
              <a:t>Operates </a:t>
            </a:r>
            <a:r>
              <a:rPr lang="en-US" altLang="zh-CN" sz="1600" dirty="0" smtClean="0">
                <a:solidFill>
                  <a:srgbClr val="000000"/>
                </a:solidFill>
                <a:latin typeface="Calibri" pitchFamily="34" charset="0"/>
              </a:rPr>
              <a:t>2 </a:t>
            </a:r>
            <a:r>
              <a:rPr lang="en-US" altLang="zh-CN" sz="1600" dirty="0" smtClean="0">
                <a:solidFill>
                  <a:srgbClr val="000000"/>
                </a:solidFill>
                <a:latin typeface="Calibri" pitchFamily="34" charset="0"/>
              </a:rPr>
              <a:t>stores</a:t>
            </a:r>
          </a:p>
          <a:p>
            <a:pPr marL="228600" indent="-228600" algn="just">
              <a:buClr>
                <a:schemeClr val="tx2"/>
              </a:buClr>
              <a:buFont typeface="Wingdings" pitchFamily="2" charset="2"/>
              <a:buChar char="§"/>
            </a:pPr>
            <a:r>
              <a:rPr lang="en-US" sz="1600" dirty="0" smtClean="0">
                <a:solidFill>
                  <a:srgbClr val="000000"/>
                </a:solidFill>
                <a:latin typeface="Calibri" pitchFamily="34" charset="0"/>
              </a:rPr>
              <a:t>First store opened in 2003</a:t>
            </a:r>
          </a:p>
          <a:p>
            <a:pPr marL="228600" indent="-228600" algn="just">
              <a:buClr>
                <a:schemeClr val="tx2"/>
              </a:buClr>
              <a:buFont typeface="Wingdings" pitchFamily="2" charset="2"/>
              <a:buChar char="§"/>
            </a:pPr>
            <a:r>
              <a:rPr lang="en-US" sz="1600" dirty="0" smtClean="0">
                <a:solidFill>
                  <a:srgbClr val="000000"/>
                </a:solidFill>
                <a:latin typeface="Calibri" pitchFamily="34" charset="0"/>
              </a:rPr>
              <a:t>Serving ~4000 patients per month </a:t>
            </a:r>
          </a:p>
          <a:p>
            <a:pPr marL="228600" indent="-228600" algn="just">
              <a:buClr>
                <a:schemeClr val="tx2"/>
              </a:buClr>
              <a:buFont typeface="Wingdings" pitchFamily="2" charset="2"/>
              <a:buChar char="§"/>
            </a:pPr>
            <a:r>
              <a:rPr lang="en-US" sz="1600" dirty="0" smtClean="0">
                <a:solidFill>
                  <a:srgbClr val="000000"/>
                </a:solidFill>
                <a:latin typeface="Calibri" pitchFamily="34" charset="0"/>
              </a:rPr>
              <a:t>Employees: 35</a:t>
            </a:r>
          </a:p>
          <a:p>
            <a:pPr algn="just"/>
            <a:endParaRPr lang="en-US" sz="500" b="1" dirty="0" smtClean="0">
              <a:latin typeface="Calibri" pitchFamily="34" charset="0"/>
            </a:endParaRPr>
          </a:p>
        </p:txBody>
      </p:sp>
      <p:sp>
        <p:nvSpPr>
          <p:cNvPr id="6150" name="Rectangle 11"/>
          <p:cNvSpPr>
            <a:spLocks noChangeArrowheads="1"/>
          </p:cNvSpPr>
          <p:nvPr/>
        </p:nvSpPr>
        <p:spPr bwMode="auto">
          <a:xfrm>
            <a:off x="533400" y="3496776"/>
            <a:ext cx="3429000" cy="2446824"/>
          </a:xfrm>
          <a:prstGeom prst="rect">
            <a:avLst/>
          </a:prstGeom>
          <a:noFill/>
          <a:ln w="9525">
            <a:noFill/>
            <a:miter lim="800000"/>
            <a:headEnd/>
            <a:tailEnd/>
          </a:ln>
        </p:spPr>
        <p:txBody>
          <a:bodyPr wrap="square">
            <a:spAutoFit/>
          </a:bodyPr>
          <a:lstStyle/>
          <a:p>
            <a:r>
              <a:rPr lang="en-US" sz="1800" b="1" dirty="0" smtClean="0">
                <a:solidFill>
                  <a:srgbClr val="000000"/>
                </a:solidFill>
                <a:latin typeface="Calibri" pitchFamily="34" charset="0"/>
              </a:rPr>
              <a:t>APHY </a:t>
            </a:r>
            <a:r>
              <a:rPr lang="en-US" sz="1800" b="1" dirty="0">
                <a:solidFill>
                  <a:srgbClr val="000000"/>
                </a:solidFill>
                <a:latin typeface="Calibri" pitchFamily="34" charset="0"/>
              </a:rPr>
              <a:t>carries an inventory of medications that</a:t>
            </a:r>
            <a:r>
              <a:rPr lang="en-US" sz="1800" b="1" dirty="0" smtClean="0">
                <a:solidFill>
                  <a:srgbClr val="000000"/>
                </a:solidFill>
                <a:latin typeface="Calibri" pitchFamily="34" charset="0"/>
              </a:rPr>
              <a:t>:</a:t>
            </a:r>
          </a:p>
          <a:p>
            <a:endParaRPr lang="en-US" sz="500" b="1" dirty="0" smtClean="0">
              <a:solidFill>
                <a:srgbClr val="000000"/>
              </a:solidFill>
              <a:latin typeface="Calibri" pitchFamily="34" charset="0"/>
            </a:endParaRPr>
          </a:p>
          <a:p>
            <a:pPr marL="225425" indent="-225425">
              <a:buClr>
                <a:schemeClr val="tx2"/>
              </a:buClr>
              <a:buFont typeface="Wingdings" pitchFamily="2" charset="2"/>
              <a:buChar char="§"/>
            </a:pPr>
            <a:r>
              <a:rPr lang="en-US" sz="1600" dirty="0" smtClean="0">
                <a:solidFill>
                  <a:srgbClr val="000000"/>
                </a:solidFill>
                <a:latin typeface="Calibri" pitchFamily="34" charset="0"/>
              </a:rPr>
              <a:t>Specifically suited to treat chronic pain patients - Class II narcotics</a:t>
            </a:r>
          </a:p>
          <a:p>
            <a:pPr marL="225425" indent="-225425">
              <a:buClr>
                <a:schemeClr val="tx2"/>
              </a:buClr>
              <a:buFont typeface="Wingdings" pitchFamily="2" charset="2"/>
              <a:buChar char="§"/>
            </a:pPr>
            <a:r>
              <a:rPr lang="en-US" sz="1600" dirty="0" smtClean="0">
                <a:solidFill>
                  <a:srgbClr val="000000"/>
                </a:solidFill>
                <a:latin typeface="Calibri" pitchFamily="34" charset="0"/>
              </a:rPr>
              <a:t>Have complex interactions with other medications</a:t>
            </a:r>
          </a:p>
          <a:p>
            <a:pPr marL="225425" indent="-225425">
              <a:buClr>
                <a:schemeClr val="tx2"/>
              </a:buClr>
              <a:buFont typeface="Wingdings" pitchFamily="2" charset="2"/>
              <a:buChar char="§"/>
            </a:pPr>
            <a:r>
              <a:rPr lang="en-US" sz="1600" dirty="0" smtClean="0">
                <a:solidFill>
                  <a:srgbClr val="000000"/>
                </a:solidFill>
                <a:latin typeface="Calibri" pitchFamily="34" charset="0"/>
              </a:rPr>
              <a:t>Generally more expensive</a:t>
            </a:r>
          </a:p>
          <a:p>
            <a:pPr marL="225425" indent="-225425">
              <a:buClr>
                <a:schemeClr val="tx2"/>
              </a:buClr>
              <a:buFont typeface="Wingdings" pitchFamily="2" charset="2"/>
              <a:buChar char="§"/>
            </a:pPr>
            <a:r>
              <a:rPr lang="en-US" sz="1600" dirty="0" smtClean="0">
                <a:solidFill>
                  <a:srgbClr val="000000"/>
                </a:solidFill>
                <a:latin typeface="Calibri" pitchFamily="34" charset="0"/>
              </a:rPr>
              <a:t>Difficult to manage</a:t>
            </a:r>
          </a:p>
          <a:p>
            <a:pPr marL="225425" indent="-225425">
              <a:buClr>
                <a:schemeClr val="tx2"/>
              </a:buClr>
              <a:buFont typeface="Wingdings" pitchFamily="2" charset="2"/>
              <a:buChar char="§"/>
            </a:pPr>
            <a:r>
              <a:rPr lang="en-US" sz="1600" dirty="0" smtClean="0">
                <a:solidFill>
                  <a:srgbClr val="000000"/>
                </a:solidFill>
                <a:latin typeface="Calibri" pitchFamily="34" charset="0"/>
              </a:rPr>
              <a:t>Highly regulated and dangerous</a:t>
            </a:r>
            <a:endParaRPr lang="en-US" sz="1600" dirty="0" smtClean="0">
              <a:latin typeface="Calibri" pitchFamily="34" charset="0"/>
            </a:endParaRPr>
          </a:p>
        </p:txBody>
      </p:sp>
      <p:sp>
        <p:nvSpPr>
          <p:cNvPr id="6156" name="TextBox 18"/>
          <p:cNvSpPr txBox="1">
            <a:spLocks noChangeArrowheads="1"/>
          </p:cNvSpPr>
          <p:nvPr/>
        </p:nvSpPr>
        <p:spPr bwMode="auto">
          <a:xfrm>
            <a:off x="457200" y="304800"/>
            <a:ext cx="8153400" cy="579438"/>
          </a:xfrm>
          <a:prstGeom prst="rect">
            <a:avLst/>
          </a:prstGeom>
          <a:noFill/>
          <a:ln w="9525">
            <a:noFill/>
            <a:miter lim="800000"/>
            <a:headEnd/>
            <a:tailEnd/>
          </a:ln>
        </p:spPr>
        <p:txBody>
          <a:bodyPr>
            <a:spAutoFit/>
          </a:bodyPr>
          <a:lstStyle/>
          <a:p>
            <a:r>
              <a:rPr lang="en-US" sz="3200" b="1" i="1" dirty="0" smtClean="0">
                <a:latin typeface="Calibri" pitchFamily="34" charset="0"/>
              </a:rPr>
              <a:t>Executive Summary</a:t>
            </a:r>
            <a:endParaRPr lang="en-US" sz="3200" b="1" i="1" dirty="0">
              <a:latin typeface="Calibri"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678906645"/>
              </p:ext>
            </p:extLst>
          </p:nvPr>
        </p:nvGraphicFramePr>
        <p:xfrm>
          <a:off x="4191000" y="3124200"/>
          <a:ext cx="4343400" cy="2346960"/>
        </p:xfrm>
        <a:graphic>
          <a:graphicData uri="http://schemas.openxmlformats.org/drawingml/2006/table">
            <a:tbl>
              <a:tblPr firstRow="1" bandRow="1">
                <a:tableStyleId>{6E25E649-3F16-4E02-A733-19D2CDBF48F0}</a:tableStyleId>
              </a:tblPr>
              <a:tblGrid>
                <a:gridCol w="2133600"/>
                <a:gridCol w="2209800"/>
              </a:tblGrid>
              <a:tr h="31432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j-lt"/>
                        </a:rPr>
                        <a:t>As of</a:t>
                      </a:r>
                      <a:r>
                        <a:rPr lang="en-US" sz="1600" baseline="0" dirty="0" smtClean="0">
                          <a:latin typeface="+mj-lt"/>
                        </a:rPr>
                        <a:t> </a:t>
                      </a:r>
                      <a:r>
                        <a:rPr lang="en-US" sz="1600" baseline="0" dirty="0" smtClean="0">
                          <a:latin typeface="+mj-lt"/>
                        </a:rPr>
                        <a:t>October </a:t>
                      </a:r>
                      <a:r>
                        <a:rPr lang="en-US" sz="1600" baseline="0" dirty="0" smtClean="0">
                          <a:latin typeface="+mj-lt"/>
                        </a:rPr>
                        <a:t>1, 2013               </a:t>
                      </a:r>
                      <a:r>
                        <a:rPr kumimoji="0" lang="en-US" sz="1600" b="1" i="0" u="none" strike="noStrike" cap="none" normalizeH="0" baseline="0" dirty="0" smtClean="0">
                          <a:ln>
                            <a:noFill/>
                          </a:ln>
                          <a:solidFill>
                            <a:srgbClr val="FFFFFF"/>
                          </a:solidFill>
                          <a:effectLst/>
                          <a:latin typeface="Calibri" pitchFamily="34" charset="0"/>
                        </a:rPr>
                        <a:t>Key  Financials</a:t>
                      </a:r>
                      <a:endParaRPr kumimoji="0" lang="en-US" sz="1600" b="1" i="0" u="none" strike="noStrike" cap="none" normalizeH="0" baseline="0" dirty="0" smtClean="0">
                        <a:ln>
                          <a:noFill/>
                        </a:ln>
                        <a:solidFill>
                          <a:schemeClr val="tx1"/>
                        </a:solidFill>
                        <a:effectLst/>
                        <a:latin typeface="Calibri" pitchFamily="34" charset="0"/>
                      </a:endParaRPr>
                    </a:p>
                  </a:txBody>
                  <a:tcPr>
                    <a:solidFill>
                      <a:srgbClr val="1B5B9C"/>
                    </a:solidFill>
                  </a:tcPr>
                </a:tc>
                <a:tc hMerge="1">
                  <a:txBody>
                    <a:bodyPr/>
                    <a:lstStyle/>
                    <a:p>
                      <a:endParaRPr lang="en-US" sz="1600" dirty="0">
                        <a:latin typeface="+mj-lt"/>
                      </a:endParaRPr>
                    </a:p>
                  </a:txBody>
                  <a:tcPr/>
                </a:tc>
              </a:tr>
              <a:tr h="314325">
                <a:tc>
                  <a:txBody>
                    <a:bodyPr/>
                    <a:lstStyle/>
                    <a:p>
                      <a:r>
                        <a:rPr lang="en-US" sz="1600" kern="1200" dirty="0" smtClean="0">
                          <a:latin typeface="+mj-lt"/>
                        </a:rPr>
                        <a:t>Ticker</a:t>
                      </a:r>
                      <a:endParaRPr lang="en-US" sz="1600" dirty="0">
                        <a:latin typeface="+mj-lt"/>
                      </a:endParaRPr>
                    </a:p>
                  </a:txBody>
                  <a:tcPr/>
                </a:tc>
                <a:tc>
                  <a:txBody>
                    <a:bodyPr/>
                    <a:lstStyle/>
                    <a:p>
                      <a:pPr algn="r"/>
                      <a:r>
                        <a:rPr lang="en-US" sz="1600" kern="1200" dirty="0" smtClean="0">
                          <a:latin typeface="+mj-lt"/>
                        </a:rPr>
                        <a:t>OTCQB: APHY</a:t>
                      </a:r>
                      <a:endParaRPr lang="en-US" sz="1600" dirty="0">
                        <a:latin typeface="+mj-lt"/>
                      </a:endParaRPr>
                    </a:p>
                  </a:txBody>
                  <a:tcPr/>
                </a:tc>
              </a:tr>
              <a:tr h="314325">
                <a:tc>
                  <a:txBody>
                    <a:bodyPr/>
                    <a:lstStyle/>
                    <a:p>
                      <a:r>
                        <a:rPr lang="en-US" sz="1600" dirty="0" smtClean="0">
                          <a:latin typeface="+mj-lt"/>
                        </a:rPr>
                        <a:t>Stock Price</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a:t>
                      </a:r>
                      <a:r>
                        <a:rPr lang="en-US" sz="1600" kern="1200" dirty="0" smtClean="0">
                          <a:solidFill>
                            <a:schemeClr val="dk1"/>
                          </a:solidFill>
                          <a:latin typeface="+mn-lt"/>
                          <a:ea typeface="+mn-ea"/>
                          <a:cs typeface="+mn-cs"/>
                        </a:rPr>
                        <a:t>0.40</a:t>
                      </a:r>
                      <a:endParaRPr lang="en-US" sz="1600" kern="1200" dirty="0" smtClean="0">
                        <a:solidFill>
                          <a:schemeClr val="dk1"/>
                        </a:solidFill>
                        <a:latin typeface="+mn-lt"/>
                        <a:ea typeface="+mn-ea"/>
                        <a:cs typeface="+mn-cs"/>
                      </a:endParaRPr>
                    </a:p>
                  </a:txBody>
                  <a:tcPr/>
                </a:tc>
              </a:tr>
              <a:tr h="314325">
                <a:tc>
                  <a:txBody>
                    <a:bodyPr/>
                    <a:lstStyle/>
                    <a:p>
                      <a:r>
                        <a:rPr lang="en-US" sz="1600" dirty="0" smtClean="0">
                          <a:latin typeface="+mj-lt"/>
                        </a:rPr>
                        <a:t>Average Vol (3m)</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7,000</a:t>
                      </a:r>
                      <a:endParaRPr lang="en-US" sz="1600" kern="1200" dirty="0" smtClean="0">
                        <a:solidFill>
                          <a:schemeClr val="dk1"/>
                        </a:solidFill>
                        <a:latin typeface="+mn-lt"/>
                        <a:ea typeface="+mn-ea"/>
                        <a:cs typeface="+mn-cs"/>
                      </a:endParaRPr>
                    </a:p>
                  </a:txBody>
                  <a:tcPr/>
                </a:tc>
              </a:tr>
              <a:tr h="314325">
                <a:tc>
                  <a:txBody>
                    <a:bodyPr/>
                    <a:lstStyle/>
                    <a:p>
                      <a:r>
                        <a:rPr lang="en-US" sz="1600" kern="1200" dirty="0" smtClean="0">
                          <a:latin typeface="+mj-lt"/>
                        </a:rPr>
                        <a:t>Shares Outstanding</a:t>
                      </a:r>
                      <a:endParaRPr lang="en-US" sz="1600" dirty="0">
                        <a:latin typeface="+mj-lt"/>
                      </a:endParaRPr>
                    </a:p>
                  </a:txBody>
                  <a:tcPr/>
                </a:tc>
                <a:tc>
                  <a:txBody>
                    <a:bodyPr/>
                    <a:lstStyle/>
                    <a:p>
                      <a:pPr algn="r"/>
                      <a:r>
                        <a:rPr lang="en-US" sz="1600" kern="1200" dirty="0" smtClean="0">
                          <a:latin typeface="+mj-lt"/>
                        </a:rPr>
                        <a:t>6.0 M</a:t>
                      </a:r>
                      <a:endParaRPr lang="en-US" sz="1600" dirty="0">
                        <a:latin typeface="+mj-lt"/>
                      </a:endParaRPr>
                    </a:p>
                  </a:txBody>
                  <a:tcPr/>
                </a:tc>
              </a:tr>
              <a:tr h="314325">
                <a:tc>
                  <a:txBody>
                    <a:bodyPr/>
                    <a:lstStyle/>
                    <a:p>
                      <a:r>
                        <a:rPr lang="en-US" sz="1600" kern="1200" dirty="0" smtClean="0">
                          <a:latin typeface="+mj-lt"/>
                        </a:rPr>
                        <a:t>Full Diluted Shares </a:t>
                      </a:r>
                      <a:endParaRPr lang="en-US" sz="1600" dirty="0">
                        <a:latin typeface="+mj-lt"/>
                      </a:endParaRPr>
                    </a:p>
                  </a:txBody>
                  <a:tcPr/>
                </a:tc>
                <a:tc>
                  <a:txBody>
                    <a:bodyPr/>
                    <a:lstStyle/>
                    <a:p>
                      <a:pPr algn="r"/>
                      <a:r>
                        <a:rPr lang="en-US" sz="1600" kern="1200" dirty="0" smtClean="0">
                          <a:latin typeface="+mj-lt"/>
                        </a:rPr>
                        <a:t> 17.8</a:t>
                      </a:r>
                      <a:r>
                        <a:rPr lang="en-US" sz="1600" kern="1200" baseline="0" dirty="0" smtClean="0">
                          <a:latin typeface="+mj-lt"/>
                        </a:rPr>
                        <a:t> </a:t>
                      </a:r>
                      <a:r>
                        <a:rPr lang="en-US" sz="1600" kern="1200" dirty="0" smtClean="0">
                          <a:latin typeface="+mj-lt"/>
                        </a:rPr>
                        <a:t>M</a:t>
                      </a:r>
                      <a:endParaRPr lang="en-US" sz="1600" dirty="0">
                        <a:latin typeface="+mj-lt"/>
                      </a:endParaRPr>
                    </a:p>
                  </a:txBody>
                  <a:tcPr/>
                </a:tc>
              </a:tr>
              <a:tr h="314325">
                <a:tc>
                  <a:txBody>
                    <a:bodyPr/>
                    <a:lstStyle/>
                    <a:p>
                      <a:r>
                        <a:rPr lang="en-US" sz="1600" kern="1200" dirty="0" smtClean="0">
                          <a:latin typeface="+mj-lt"/>
                        </a:rPr>
                        <a:t>2012 Revenue</a:t>
                      </a:r>
                      <a:endParaRPr lang="en-US" sz="1600" dirty="0">
                        <a:latin typeface="+mj-lt"/>
                      </a:endParaRPr>
                    </a:p>
                  </a:txBody>
                  <a:tcPr/>
                </a:tc>
                <a:tc>
                  <a:txBody>
                    <a:bodyPr/>
                    <a:lstStyle/>
                    <a:p>
                      <a:pPr algn="r"/>
                      <a:r>
                        <a:rPr lang="en-US" sz="1600" kern="1200" dirty="0" smtClean="0">
                          <a:latin typeface="+mj-lt"/>
                        </a:rPr>
                        <a:t>$14.1M</a:t>
                      </a:r>
                      <a:endParaRPr lang="en-US" sz="1600" dirty="0">
                        <a:latin typeface="+mj-lt"/>
                      </a:endParaRPr>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p:cNvSpPr txBox="1">
            <a:spLocks noChangeArrowheads="1"/>
          </p:cNvSpPr>
          <p:nvPr/>
        </p:nvSpPr>
        <p:spPr bwMode="auto">
          <a:xfrm>
            <a:off x="457200" y="304800"/>
            <a:ext cx="8153400" cy="579438"/>
          </a:xfrm>
          <a:prstGeom prst="rect">
            <a:avLst/>
          </a:prstGeom>
          <a:noFill/>
          <a:ln w="9525">
            <a:noFill/>
            <a:miter lim="800000"/>
            <a:headEnd/>
            <a:tailEnd/>
          </a:ln>
        </p:spPr>
        <p:txBody>
          <a:bodyPr>
            <a:spAutoFit/>
          </a:bodyPr>
          <a:lstStyle/>
          <a:p>
            <a:r>
              <a:rPr lang="en-US" sz="3200" b="1" i="1" dirty="0">
                <a:latin typeface="Calibri" pitchFamily="34" charset="0"/>
              </a:rPr>
              <a:t>Investment Highlights</a:t>
            </a:r>
          </a:p>
        </p:txBody>
      </p:sp>
      <p:sp>
        <p:nvSpPr>
          <p:cNvPr id="40" name="Rectangle 39"/>
          <p:cNvSpPr/>
          <p:nvPr/>
        </p:nvSpPr>
        <p:spPr>
          <a:xfrm>
            <a:off x="457200" y="1066800"/>
            <a:ext cx="8077200" cy="4262706"/>
          </a:xfrm>
          <a:prstGeom prst="rect">
            <a:avLst/>
          </a:prstGeom>
        </p:spPr>
        <p:txBody>
          <a:bodyPr wrap="square">
            <a:spAutoFit/>
          </a:bodyPr>
          <a:lstStyle/>
          <a:p>
            <a:pPr>
              <a:spcAft>
                <a:spcPts val="600"/>
              </a:spcAft>
            </a:pPr>
            <a:r>
              <a:rPr lang="en-US" sz="1800" b="1" i="1" dirty="0" smtClean="0">
                <a:effectLst>
                  <a:outerShdw blurRad="38100" dist="38100" dir="2700000" algn="tl">
                    <a:srgbClr val="000000">
                      <a:alpha val="43137"/>
                    </a:srgbClr>
                  </a:outerShdw>
                </a:effectLst>
                <a:latin typeface="Calibri" pitchFamily="34" charset="0"/>
              </a:rPr>
              <a:t>Profitable Business Model</a:t>
            </a:r>
          </a:p>
          <a:p>
            <a:pPr marL="404813" indent="-287338">
              <a:buClr>
                <a:schemeClr val="tx2"/>
              </a:buClr>
              <a:buFont typeface="Wingdings" pitchFamily="2" charset="2"/>
              <a:buChar char="§"/>
            </a:pPr>
            <a:r>
              <a:rPr lang="en-US" sz="1600" dirty="0" smtClean="0">
                <a:solidFill>
                  <a:srgbClr val="000000"/>
                </a:solidFill>
                <a:latin typeface="Calibri" pitchFamily="34" charset="0"/>
              </a:rPr>
              <a:t>Low start-up costs:~ $350K</a:t>
            </a:r>
          </a:p>
          <a:p>
            <a:pPr marL="404813" indent="-287338">
              <a:buClr>
                <a:schemeClr val="tx2"/>
              </a:buClr>
              <a:buFont typeface="Wingdings" pitchFamily="2" charset="2"/>
              <a:buChar char="§"/>
            </a:pPr>
            <a:r>
              <a:rPr lang="en-US" sz="1600" dirty="0" smtClean="0">
                <a:latin typeface="Calibri" pitchFamily="34" charset="0"/>
              </a:rPr>
              <a:t>Achieve profitability at only 75 scripts/day with operating capacity to 300 scripts/day</a:t>
            </a:r>
          </a:p>
          <a:p>
            <a:pPr marL="404813" indent="-287338">
              <a:buClr>
                <a:schemeClr val="tx2"/>
              </a:buClr>
              <a:buFont typeface="Wingdings" pitchFamily="2" charset="2"/>
              <a:buChar char="§"/>
            </a:pPr>
            <a:r>
              <a:rPr lang="en-US" sz="1600" dirty="0" smtClean="0">
                <a:solidFill>
                  <a:srgbClr val="000000"/>
                </a:solidFill>
                <a:latin typeface="Calibri" pitchFamily="34" charset="0"/>
              </a:rPr>
              <a:t>Long term recurring patient revenue stream</a:t>
            </a:r>
          </a:p>
          <a:p>
            <a:pPr marL="404813" indent="-287338">
              <a:buClr>
                <a:schemeClr val="tx2"/>
              </a:buClr>
              <a:buFont typeface="Wingdings" pitchFamily="2" charset="2"/>
              <a:buChar char="§"/>
            </a:pPr>
            <a:r>
              <a:rPr lang="en-US" sz="1600" dirty="0" smtClean="0">
                <a:solidFill>
                  <a:srgbClr val="000000"/>
                </a:solidFill>
                <a:latin typeface="Calibri" pitchFamily="34" charset="0"/>
              </a:rPr>
              <a:t>Minimal sensitivity to economic cycles</a:t>
            </a:r>
          </a:p>
          <a:p>
            <a:pPr marL="404813" indent="-287338">
              <a:buClr>
                <a:schemeClr val="tx2"/>
              </a:buClr>
              <a:buFont typeface="Wingdings" pitchFamily="2" charset="2"/>
              <a:buChar char="§"/>
            </a:pPr>
            <a:r>
              <a:rPr lang="en-US" sz="1600" dirty="0" smtClean="0">
                <a:solidFill>
                  <a:srgbClr val="000000"/>
                </a:solidFill>
                <a:latin typeface="Calibri" pitchFamily="34" charset="0"/>
              </a:rPr>
              <a:t>Proven model through 4 locations with infrastructure to support 25 locations in 5 years</a:t>
            </a:r>
          </a:p>
          <a:p>
            <a:pPr marL="290513" indent="-290513"/>
            <a:endParaRPr lang="en-US" sz="500" dirty="0" smtClean="0">
              <a:solidFill>
                <a:srgbClr val="000000"/>
              </a:solidFill>
              <a:latin typeface="Calibri" pitchFamily="34" charset="0"/>
            </a:endParaRPr>
          </a:p>
          <a:p>
            <a:pPr marL="290513" indent="-290513">
              <a:spcAft>
                <a:spcPts val="600"/>
              </a:spcAft>
            </a:pPr>
            <a:r>
              <a:rPr lang="en-US" sz="1800" b="1" i="1" dirty="0" smtClean="0">
                <a:effectLst>
                  <a:outerShdw blurRad="38100" dist="38100" dir="2700000" algn="tl">
                    <a:srgbClr val="000000">
                      <a:alpha val="43137"/>
                    </a:srgbClr>
                  </a:outerShdw>
                </a:effectLst>
                <a:latin typeface="Calibri" pitchFamily="34" charset="0"/>
              </a:rPr>
              <a:t>Large Underserved Market</a:t>
            </a:r>
          </a:p>
          <a:p>
            <a:pPr marL="404813" indent="-287338">
              <a:buClr>
                <a:schemeClr val="tx2"/>
              </a:buClr>
              <a:buFont typeface="Wingdings" pitchFamily="2" charset="2"/>
              <a:buChar char="§"/>
            </a:pPr>
            <a:r>
              <a:rPr lang="en-US" sz="1600" dirty="0" smtClean="0">
                <a:solidFill>
                  <a:srgbClr val="000000"/>
                </a:solidFill>
                <a:latin typeface="Calibri" pitchFamily="34" charset="0"/>
              </a:rPr>
              <a:t>Prescription pain medication is a $30 billion/year market in US</a:t>
            </a:r>
          </a:p>
          <a:p>
            <a:pPr marL="404813" indent="-287338">
              <a:buClr>
                <a:schemeClr val="tx2"/>
              </a:buClr>
              <a:buFont typeface="Wingdings" pitchFamily="2" charset="2"/>
              <a:buChar char="§"/>
            </a:pPr>
            <a:r>
              <a:rPr lang="en-US" sz="1600" dirty="0" smtClean="0">
                <a:solidFill>
                  <a:srgbClr val="000000"/>
                </a:solidFill>
                <a:latin typeface="Calibri" pitchFamily="34" charset="0"/>
              </a:rPr>
              <a:t>Minimal direct competition throughout US</a:t>
            </a:r>
          </a:p>
          <a:p>
            <a:pPr marL="404813" indent="-287338">
              <a:buClr>
                <a:schemeClr val="tx2"/>
              </a:buClr>
              <a:buFont typeface="Wingdings" pitchFamily="2" charset="2"/>
              <a:buChar char="§"/>
            </a:pPr>
            <a:r>
              <a:rPr lang="en-US" sz="1600" dirty="0" smtClean="0">
                <a:solidFill>
                  <a:srgbClr val="000000"/>
                </a:solidFill>
                <a:latin typeface="Calibri" pitchFamily="34" charset="0"/>
              </a:rPr>
              <a:t>75 million Americans with chronic pain and growing</a:t>
            </a:r>
          </a:p>
          <a:p>
            <a:pPr marL="290513" indent="-290513"/>
            <a:endParaRPr lang="en-US" sz="500" i="1" dirty="0" smtClean="0">
              <a:solidFill>
                <a:srgbClr val="000000"/>
              </a:solidFill>
              <a:effectLst>
                <a:outerShdw blurRad="38100" dist="38100" dir="2700000" algn="tl">
                  <a:srgbClr val="000000">
                    <a:alpha val="43137"/>
                  </a:srgbClr>
                </a:outerShdw>
              </a:effectLst>
              <a:latin typeface="Calibri" pitchFamily="34" charset="0"/>
            </a:endParaRPr>
          </a:p>
          <a:p>
            <a:pPr marL="290513" indent="-290513">
              <a:spcAft>
                <a:spcPts val="600"/>
              </a:spcAft>
            </a:pPr>
            <a:r>
              <a:rPr lang="en-US" sz="1800" b="1" i="1" dirty="0" smtClean="0">
                <a:effectLst>
                  <a:outerShdw blurRad="38100" dist="38100" dir="2700000" algn="tl">
                    <a:srgbClr val="000000">
                      <a:alpha val="43137"/>
                    </a:srgbClr>
                  </a:outerShdw>
                </a:effectLst>
                <a:latin typeface="Calibri" pitchFamily="34" charset="0"/>
              </a:rPr>
              <a:t>Proven Management with Aligned Interests with Shareholders </a:t>
            </a:r>
          </a:p>
          <a:p>
            <a:pPr marL="404813" indent="-287338">
              <a:buClr>
                <a:schemeClr val="tx2"/>
              </a:buClr>
              <a:buFont typeface="Wingdings" pitchFamily="2" charset="2"/>
              <a:buChar char="§"/>
            </a:pPr>
            <a:r>
              <a:rPr lang="en-US" sz="1600" dirty="0" smtClean="0">
                <a:solidFill>
                  <a:srgbClr val="000000"/>
                </a:solidFill>
                <a:latin typeface="Calibri" pitchFamily="34" charset="0"/>
              </a:rPr>
              <a:t>Strong infrastructure with scalable core management systems and processes</a:t>
            </a:r>
          </a:p>
          <a:p>
            <a:pPr marL="404813" indent="-287338">
              <a:buClr>
                <a:schemeClr val="tx2"/>
              </a:buClr>
              <a:buFont typeface="Wingdings" pitchFamily="2" charset="2"/>
              <a:buChar char="§"/>
            </a:pPr>
            <a:r>
              <a:rPr lang="en-US" sz="1600" dirty="0" smtClean="0">
                <a:solidFill>
                  <a:srgbClr val="000000"/>
                </a:solidFill>
                <a:latin typeface="Calibri" pitchFamily="34" charset="0"/>
              </a:rPr>
              <a:t>Management team has over 50 years of combined pharmacy/healthcare industry related experience</a:t>
            </a:r>
          </a:p>
          <a:p>
            <a:pPr marL="404813" indent="-287338">
              <a:buClr>
                <a:schemeClr val="tx2"/>
              </a:buClr>
              <a:buFont typeface="Wingdings" pitchFamily="2" charset="2"/>
              <a:buChar char="§"/>
            </a:pPr>
            <a:r>
              <a:rPr lang="en-US" sz="1600" dirty="0" smtClean="0">
                <a:solidFill>
                  <a:srgbClr val="000000"/>
                </a:solidFill>
                <a:latin typeface="Calibri" pitchFamily="34" charset="0"/>
              </a:rPr>
              <a:t>Management and directors personally invested over $1M alongside investors</a:t>
            </a:r>
            <a:endParaRPr lang="en-US" sz="1600" i="1" dirty="0" smtClean="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Box 1"/>
          <p:cNvSpPr txBox="1">
            <a:spLocks noChangeArrowheads="1"/>
          </p:cNvSpPr>
          <p:nvPr/>
        </p:nvSpPr>
        <p:spPr bwMode="auto">
          <a:xfrm>
            <a:off x="457200" y="304800"/>
            <a:ext cx="8153400" cy="579438"/>
          </a:xfrm>
          <a:prstGeom prst="rect">
            <a:avLst/>
          </a:prstGeom>
          <a:noFill/>
          <a:ln w="9525">
            <a:noFill/>
            <a:miter lim="800000"/>
            <a:headEnd/>
            <a:tailEnd/>
          </a:ln>
        </p:spPr>
        <p:txBody>
          <a:bodyPr>
            <a:spAutoFit/>
          </a:bodyPr>
          <a:lstStyle/>
          <a:p>
            <a:r>
              <a:rPr lang="en-US" sz="3200" b="1" i="1" dirty="0">
                <a:latin typeface="Calibri" pitchFamily="34" charset="0"/>
              </a:rPr>
              <a:t>Business </a:t>
            </a:r>
            <a:r>
              <a:rPr lang="en-US" sz="3200" b="1" i="1" dirty="0" smtClean="0">
                <a:latin typeface="Calibri" pitchFamily="34" charset="0"/>
              </a:rPr>
              <a:t>Overview</a:t>
            </a:r>
            <a:endParaRPr lang="en-US" sz="3200" b="1" i="1" dirty="0">
              <a:latin typeface="Calibri" pitchFamily="34" charset="0"/>
            </a:endParaRPr>
          </a:p>
        </p:txBody>
      </p:sp>
      <p:sp>
        <p:nvSpPr>
          <p:cNvPr id="7174" name="Rectangle 2"/>
          <p:cNvSpPr>
            <a:spLocks noChangeArrowheads="1"/>
          </p:cNvSpPr>
          <p:nvPr/>
        </p:nvSpPr>
        <p:spPr bwMode="auto">
          <a:xfrm>
            <a:off x="533400" y="1143000"/>
            <a:ext cx="8229600" cy="915988"/>
          </a:xfrm>
          <a:prstGeom prst="rect">
            <a:avLst/>
          </a:prstGeom>
          <a:noFill/>
          <a:ln w="9525">
            <a:noFill/>
            <a:miter lim="800000"/>
            <a:headEnd/>
            <a:tailEnd/>
          </a:ln>
        </p:spPr>
        <p:txBody>
          <a:bodyPr>
            <a:spAutoFit/>
          </a:bodyPr>
          <a:lstStyle/>
          <a:p>
            <a:r>
              <a:rPr lang="en-US" sz="1800" b="1" dirty="0" smtClean="0">
                <a:latin typeface="Calibri" pitchFamily="34" charset="0"/>
              </a:rPr>
              <a:t>Our specialty pharmacy services specialize in complex therapy pain management and medication support services for sufferers of chronic pain and other complex health conditions. Products includes: </a:t>
            </a:r>
            <a:endParaRPr lang="en-US" sz="1800" b="1" dirty="0">
              <a:latin typeface="Calibri" pitchFamily="34" charset="0"/>
            </a:endParaRPr>
          </a:p>
        </p:txBody>
      </p:sp>
      <p:sp>
        <p:nvSpPr>
          <p:cNvPr id="7176" name="Rectangle 5"/>
          <p:cNvSpPr>
            <a:spLocks noChangeArrowheads="1"/>
          </p:cNvSpPr>
          <p:nvPr/>
        </p:nvSpPr>
        <p:spPr bwMode="auto">
          <a:xfrm>
            <a:off x="533400" y="2743200"/>
            <a:ext cx="8458200" cy="1200329"/>
          </a:xfrm>
          <a:prstGeom prst="rect">
            <a:avLst/>
          </a:prstGeom>
          <a:noFill/>
          <a:ln w="9525">
            <a:noFill/>
            <a:miter lim="800000"/>
            <a:headEnd/>
            <a:tailEnd/>
          </a:ln>
        </p:spPr>
        <p:txBody>
          <a:bodyPr wrap="square">
            <a:spAutoFit/>
          </a:bodyPr>
          <a:lstStyle/>
          <a:p>
            <a:pPr marL="344488" indent="-344488">
              <a:lnSpc>
                <a:spcPct val="150000"/>
              </a:lnSpc>
              <a:buClr>
                <a:schemeClr val="tx2"/>
              </a:buClr>
              <a:buFont typeface="Wingdings" pitchFamily="2" charset="2"/>
              <a:buChar char="§"/>
            </a:pPr>
            <a:r>
              <a:rPr lang="en-US" sz="1600" b="1" dirty="0">
                <a:latin typeface="Calibri" pitchFamily="34" charset="0"/>
              </a:rPr>
              <a:t>Comprehensive support, dispensing &amp; distribution, patient care management, data </a:t>
            </a:r>
            <a:r>
              <a:rPr lang="en-US" sz="1600" b="1" dirty="0" smtClean="0">
                <a:latin typeface="Calibri" pitchFamily="34" charset="0"/>
              </a:rPr>
              <a:t>reporting</a:t>
            </a:r>
          </a:p>
          <a:p>
            <a:pPr marL="344488" indent="-344488">
              <a:lnSpc>
                <a:spcPct val="150000"/>
              </a:lnSpc>
              <a:buClr>
                <a:schemeClr val="tx2"/>
              </a:buClr>
              <a:buFont typeface="Wingdings" pitchFamily="2" charset="2"/>
              <a:buChar char="§"/>
            </a:pPr>
            <a:r>
              <a:rPr lang="en-US" sz="1600" b="1" dirty="0" smtClean="0">
                <a:latin typeface="Calibri" pitchFamily="34" charset="0"/>
              </a:rPr>
              <a:t>Partnering with patients, physicians, healthcare payers and pharmaceutical manufacturers</a:t>
            </a:r>
          </a:p>
          <a:p>
            <a:pPr marL="344488" indent="-344488">
              <a:lnSpc>
                <a:spcPct val="150000"/>
              </a:lnSpc>
              <a:buClr>
                <a:schemeClr val="tx2"/>
              </a:buClr>
              <a:buFont typeface="Wingdings" pitchFamily="2" charset="2"/>
              <a:buChar char="§"/>
            </a:pPr>
            <a:r>
              <a:rPr lang="en-US" sz="1600" b="1" dirty="0" smtClean="0">
                <a:latin typeface="Calibri" pitchFamily="34" charset="0"/>
              </a:rPr>
              <a:t>Prescription medications are dispensed at </a:t>
            </a:r>
            <a:r>
              <a:rPr lang="en-US" sz="1600" b="1" dirty="0" smtClean="0">
                <a:latin typeface="Calibri" pitchFamily="34" charset="0"/>
              </a:rPr>
              <a:t>two</a:t>
            </a:r>
            <a:r>
              <a:rPr lang="en-US" sz="1600" b="1" dirty="0" smtClean="0">
                <a:latin typeface="Calibri" pitchFamily="34" charset="0"/>
              </a:rPr>
              <a:t> </a:t>
            </a:r>
            <a:r>
              <a:rPr lang="en-US" sz="1600" b="1" dirty="0" smtClean="0">
                <a:latin typeface="Calibri" pitchFamily="34" charset="0"/>
              </a:rPr>
              <a:t>current locations: </a:t>
            </a:r>
          </a:p>
        </p:txBody>
      </p:sp>
      <p:sp>
        <p:nvSpPr>
          <p:cNvPr id="7185" name="Text Box 17"/>
          <p:cNvSpPr txBox="1">
            <a:spLocks noChangeArrowheads="1"/>
          </p:cNvSpPr>
          <p:nvPr/>
        </p:nvSpPr>
        <p:spPr bwMode="auto">
          <a:xfrm>
            <a:off x="1524000" y="1981200"/>
            <a:ext cx="1207446" cy="338554"/>
          </a:xfrm>
          <a:prstGeom prst="rect">
            <a:avLst/>
          </a:prstGeom>
          <a:noFill/>
          <a:ln w="9525">
            <a:noFill/>
            <a:miter lim="800000"/>
            <a:headEnd/>
            <a:tailEnd/>
          </a:ln>
        </p:spPr>
        <p:txBody>
          <a:bodyPr wrap="none">
            <a:spAutoFit/>
          </a:bodyPr>
          <a:lstStyle/>
          <a:p>
            <a:pPr>
              <a:buFontTx/>
              <a:buChar char="•"/>
            </a:pPr>
            <a:r>
              <a:rPr lang="en-US" sz="1600" b="1" i="1" dirty="0">
                <a:latin typeface="Calibri" pitchFamily="34" charset="0"/>
              </a:rPr>
              <a:t>  </a:t>
            </a:r>
            <a:r>
              <a:rPr lang="en-US" sz="1600" i="1" dirty="0">
                <a:latin typeface="Calibri" pitchFamily="34" charset="0"/>
              </a:rPr>
              <a:t>Oxycontin</a:t>
            </a:r>
          </a:p>
        </p:txBody>
      </p:sp>
      <p:sp>
        <p:nvSpPr>
          <p:cNvPr id="7186" name="Text Box 18"/>
          <p:cNvSpPr txBox="1">
            <a:spLocks noChangeArrowheads="1"/>
          </p:cNvSpPr>
          <p:nvPr/>
        </p:nvSpPr>
        <p:spPr bwMode="auto">
          <a:xfrm>
            <a:off x="1524000" y="2286000"/>
            <a:ext cx="1806575" cy="338554"/>
          </a:xfrm>
          <a:prstGeom prst="rect">
            <a:avLst/>
          </a:prstGeom>
          <a:noFill/>
          <a:ln w="9525">
            <a:noFill/>
            <a:miter lim="800000"/>
            <a:headEnd/>
            <a:tailEnd/>
          </a:ln>
        </p:spPr>
        <p:txBody>
          <a:bodyPr>
            <a:spAutoFit/>
          </a:bodyPr>
          <a:lstStyle/>
          <a:p>
            <a:pPr>
              <a:buFontTx/>
              <a:buChar char="•"/>
            </a:pPr>
            <a:r>
              <a:rPr lang="en-US" sz="1600" b="1" i="1" dirty="0">
                <a:latin typeface="Calibri" pitchFamily="34" charset="0"/>
              </a:rPr>
              <a:t>  </a:t>
            </a:r>
            <a:r>
              <a:rPr lang="en-US" sz="1600" i="1" dirty="0">
                <a:latin typeface="Calibri" pitchFamily="34" charset="0"/>
              </a:rPr>
              <a:t>Oxycodone</a:t>
            </a:r>
            <a:endParaRPr lang="en-US" sz="1600" i="1" dirty="0"/>
          </a:p>
        </p:txBody>
      </p:sp>
      <p:sp>
        <p:nvSpPr>
          <p:cNvPr id="7187" name="Text Box 19"/>
          <p:cNvSpPr txBox="1">
            <a:spLocks noChangeArrowheads="1"/>
          </p:cNvSpPr>
          <p:nvPr/>
        </p:nvSpPr>
        <p:spPr bwMode="auto">
          <a:xfrm>
            <a:off x="5029200" y="1981200"/>
            <a:ext cx="2911475" cy="338554"/>
          </a:xfrm>
          <a:prstGeom prst="rect">
            <a:avLst/>
          </a:prstGeom>
          <a:noFill/>
          <a:ln w="9525">
            <a:noFill/>
            <a:miter lim="800000"/>
            <a:headEnd/>
            <a:tailEnd/>
          </a:ln>
        </p:spPr>
        <p:txBody>
          <a:bodyPr>
            <a:spAutoFit/>
          </a:bodyPr>
          <a:lstStyle/>
          <a:p>
            <a:pPr>
              <a:buFontTx/>
              <a:buChar char="•"/>
            </a:pPr>
            <a:r>
              <a:rPr lang="en-US" sz="1600" b="1" i="1" dirty="0">
                <a:latin typeface="Calibri" pitchFamily="34" charset="0"/>
              </a:rPr>
              <a:t>  </a:t>
            </a:r>
            <a:r>
              <a:rPr lang="en-US" sz="1600" i="1" dirty="0">
                <a:latin typeface="Calibri" pitchFamily="34" charset="0"/>
              </a:rPr>
              <a:t>Morphine</a:t>
            </a:r>
            <a:r>
              <a:rPr lang="en-US" sz="1600" b="1" i="1" dirty="0">
                <a:latin typeface="Calibri" pitchFamily="34" charset="0"/>
              </a:rPr>
              <a:t> </a:t>
            </a:r>
            <a:r>
              <a:rPr lang="en-US" sz="1600" i="1" dirty="0">
                <a:latin typeface="Calibri" pitchFamily="34" charset="0"/>
              </a:rPr>
              <a:t>Sulfate</a:t>
            </a:r>
            <a:endParaRPr lang="en-US" sz="1600" i="1" dirty="0"/>
          </a:p>
        </p:txBody>
      </p:sp>
      <p:sp>
        <p:nvSpPr>
          <p:cNvPr id="7188" name="Rectangle 20"/>
          <p:cNvSpPr>
            <a:spLocks noChangeArrowheads="1"/>
          </p:cNvSpPr>
          <p:nvPr/>
        </p:nvSpPr>
        <p:spPr bwMode="auto">
          <a:xfrm>
            <a:off x="3416300" y="1947446"/>
            <a:ext cx="1142877" cy="338554"/>
          </a:xfrm>
          <a:prstGeom prst="rect">
            <a:avLst/>
          </a:prstGeom>
          <a:noFill/>
          <a:ln w="9525">
            <a:noFill/>
            <a:miter lim="800000"/>
            <a:headEnd/>
            <a:tailEnd/>
          </a:ln>
        </p:spPr>
        <p:txBody>
          <a:bodyPr wrap="none">
            <a:spAutoFit/>
          </a:bodyPr>
          <a:lstStyle/>
          <a:p>
            <a:pPr>
              <a:buFontTx/>
              <a:buChar char="•"/>
            </a:pPr>
            <a:r>
              <a:rPr lang="en-US" sz="1600" b="1" i="1" dirty="0">
                <a:latin typeface="Calibri" pitchFamily="34" charset="0"/>
              </a:rPr>
              <a:t>  </a:t>
            </a:r>
            <a:r>
              <a:rPr lang="en-US" sz="1600" i="1" dirty="0">
                <a:latin typeface="Calibri" pitchFamily="34" charset="0"/>
              </a:rPr>
              <a:t>Fentanyl</a:t>
            </a:r>
            <a:r>
              <a:rPr lang="en-US" sz="1600" i="1" dirty="0"/>
              <a:t> </a:t>
            </a:r>
          </a:p>
        </p:txBody>
      </p:sp>
      <p:sp>
        <p:nvSpPr>
          <p:cNvPr id="7189" name="Rectangle 21"/>
          <p:cNvSpPr>
            <a:spLocks noChangeArrowheads="1"/>
          </p:cNvSpPr>
          <p:nvPr/>
        </p:nvSpPr>
        <p:spPr bwMode="auto">
          <a:xfrm>
            <a:off x="5022850" y="2286000"/>
            <a:ext cx="1486176" cy="338554"/>
          </a:xfrm>
          <a:prstGeom prst="rect">
            <a:avLst/>
          </a:prstGeom>
          <a:noFill/>
          <a:ln w="9525">
            <a:noFill/>
            <a:miter lim="800000"/>
            <a:headEnd/>
            <a:tailEnd/>
          </a:ln>
        </p:spPr>
        <p:txBody>
          <a:bodyPr wrap="none">
            <a:spAutoFit/>
          </a:bodyPr>
          <a:lstStyle/>
          <a:p>
            <a:pPr>
              <a:buFontTx/>
              <a:buChar char="•"/>
            </a:pPr>
            <a:r>
              <a:rPr lang="en-US" sz="1600" b="1" i="1" dirty="0">
                <a:latin typeface="Calibri" pitchFamily="34" charset="0"/>
              </a:rPr>
              <a:t>  </a:t>
            </a:r>
            <a:r>
              <a:rPr lang="en-US" sz="1600" i="1" dirty="0">
                <a:latin typeface="Calibri" pitchFamily="34" charset="0"/>
              </a:rPr>
              <a:t>Hydrocodone</a:t>
            </a:r>
            <a:endParaRPr lang="en-US" sz="1600" i="1" dirty="0"/>
          </a:p>
        </p:txBody>
      </p:sp>
      <p:sp>
        <p:nvSpPr>
          <p:cNvPr id="7190" name="Rectangle 22"/>
          <p:cNvSpPr>
            <a:spLocks noChangeArrowheads="1"/>
          </p:cNvSpPr>
          <p:nvPr/>
        </p:nvSpPr>
        <p:spPr bwMode="auto">
          <a:xfrm>
            <a:off x="3417597" y="2286000"/>
            <a:ext cx="938077" cy="338554"/>
          </a:xfrm>
          <a:prstGeom prst="rect">
            <a:avLst/>
          </a:prstGeom>
          <a:noFill/>
          <a:ln w="9525">
            <a:noFill/>
            <a:miter lim="800000"/>
            <a:headEnd/>
            <a:tailEnd/>
          </a:ln>
        </p:spPr>
        <p:txBody>
          <a:bodyPr wrap="none">
            <a:spAutoFit/>
          </a:bodyPr>
          <a:lstStyle/>
          <a:p>
            <a:pPr>
              <a:buFontTx/>
              <a:buChar char="•"/>
            </a:pPr>
            <a:r>
              <a:rPr lang="en-US" sz="1600" b="1" i="1" dirty="0">
                <a:latin typeface="Calibri" pitchFamily="34" charset="0"/>
              </a:rPr>
              <a:t>  </a:t>
            </a:r>
            <a:r>
              <a:rPr lang="en-US" sz="1600" i="1" dirty="0">
                <a:latin typeface="Calibri" pitchFamily="34" charset="0"/>
              </a:rPr>
              <a:t>Opana</a:t>
            </a:r>
            <a:endParaRPr lang="en-US" sz="1600" i="1" dirty="0"/>
          </a:p>
        </p:txBody>
      </p:sp>
      <p:sp>
        <p:nvSpPr>
          <p:cNvPr id="12" name="Text Box 18"/>
          <p:cNvSpPr txBox="1">
            <a:spLocks noChangeArrowheads="1"/>
          </p:cNvSpPr>
          <p:nvPr/>
        </p:nvSpPr>
        <p:spPr bwMode="auto">
          <a:xfrm>
            <a:off x="1524000" y="4233446"/>
            <a:ext cx="2514600" cy="400110"/>
          </a:xfrm>
          <a:prstGeom prst="rect">
            <a:avLst/>
          </a:prstGeom>
          <a:noFill/>
          <a:ln w="9525">
            <a:noFill/>
            <a:miter lim="800000"/>
            <a:headEnd/>
            <a:tailEnd/>
          </a:ln>
        </p:spPr>
        <p:txBody>
          <a:bodyPr wrap="square">
            <a:spAutoFit/>
          </a:bodyPr>
          <a:lstStyle/>
          <a:p>
            <a:pPr>
              <a:buFontTx/>
              <a:buChar char="•"/>
            </a:pPr>
            <a:r>
              <a:rPr lang="en-US" sz="1600" b="1" i="1" dirty="0">
                <a:latin typeface="Calibri" pitchFamily="34" charset="0"/>
              </a:rPr>
              <a:t>  </a:t>
            </a:r>
            <a:r>
              <a:rPr lang="en-US" sz="2000" i="1" dirty="0" smtClean="0">
                <a:latin typeface="Calibri" pitchFamily="34" charset="0"/>
              </a:rPr>
              <a:t>Kansas City, KS</a:t>
            </a:r>
            <a:endParaRPr lang="en-US" sz="2000" i="1" dirty="0"/>
          </a:p>
        </p:txBody>
      </p:sp>
      <p:sp>
        <p:nvSpPr>
          <p:cNvPr id="14" name="Text Box 18"/>
          <p:cNvSpPr txBox="1">
            <a:spLocks noChangeArrowheads="1"/>
          </p:cNvSpPr>
          <p:nvPr/>
        </p:nvSpPr>
        <p:spPr bwMode="auto">
          <a:xfrm>
            <a:off x="4800600" y="4248090"/>
            <a:ext cx="2514600" cy="400110"/>
          </a:xfrm>
          <a:prstGeom prst="rect">
            <a:avLst/>
          </a:prstGeom>
          <a:noFill/>
          <a:ln w="9525">
            <a:noFill/>
            <a:miter lim="800000"/>
            <a:headEnd/>
            <a:tailEnd/>
          </a:ln>
        </p:spPr>
        <p:txBody>
          <a:bodyPr wrap="square">
            <a:spAutoFit/>
          </a:bodyPr>
          <a:lstStyle/>
          <a:p>
            <a:pPr>
              <a:buFontTx/>
              <a:buChar char="•"/>
            </a:pPr>
            <a:r>
              <a:rPr lang="en-US" sz="1600" b="1" i="1" dirty="0">
                <a:latin typeface="Calibri" pitchFamily="34" charset="0"/>
              </a:rPr>
              <a:t>  </a:t>
            </a:r>
            <a:r>
              <a:rPr lang="en-US" sz="2000" i="1" dirty="0" smtClean="0">
                <a:latin typeface="Calibri" pitchFamily="34" charset="0"/>
              </a:rPr>
              <a:t>Seattle, WA</a:t>
            </a:r>
            <a:endParaRPr lang="en-US" sz="2000" i="1"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04800"/>
            <a:ext cx="8077200" cy="584775"/>
          </a:xfrm>
          <a:prstGeom prst="rect">
            <a:avLst/>
          </a:prstGeom>
          <a:noFill/>
        </p:spPr>
        <p:txBody>
          <a:bodyPr wrap="square" rtlCol="0">
            <a:spAutoFit/>
          </a:bodyPr>
          <a:lstStyle/>
          <a:p>
            <a:r>
              <a:rPr lang="en-US" sz="3200" b="1" i="1" dirty="0" smtClean="0">
                <a:latin typeface="Calibri" pitchFamily="34" charset="0"/>
              </a:rPr>
              <a:t>Pain — the Nation’s #1 Disability </a:t>
            </a:r>
            <a:endParaRPr lang="en-US" sz="3200" dirty="0">
              <a:latin typeface="Calibri" pitchFamily="34" charset="0"/>
            </a:endParaRPr>
          </a:p>
        </p:txBody>
      </p:sp>
      <p:sp>
        <p:nvSpPr>
          <p:cNvPr id="7" name="TextBox 6"/>
          <p:cNvSpPr txBox="1"/>
          <p:nvPr/>
        </p:nvSpPr>
        <p:spPr>
          <a:xfrm>
            <a:off x="533400" y="1143000"/>
            <a:ext cx="8001000" cy="3354765"/>
          </a:xfrm>
          <a:prstGeom prst="rect">
            <a:avLst/>
          </a:prstGeom>
          <a:noFill/>
        </p:spPr>
        <p:txBody>
          <a:bodyPr wrap="square" rtlCol="0">
            <a:spAutoFit/>
          </a:bodyPr>
          <a:lstStyle/>
          <a:p>
            <a:pPr>
              <a:spcAft>
                <a:spcPts val="600"/>
              </a:spcAft>
            </a:pPr>
            <a:r>
              <a:rPr lang="en-US" sz="1800" b="1" dirty="0" smtClean="0">
                <a:latin typeface="Calibri" pitchFamily="34" charset="0"/>
              </a:rPr>
              <a:t>More than 75 million Americans suffer from debilitating chronic pain</a:t>
            </a:r>
            <a:endParaRPr lang="en-US" sz="1800" dirty="0" smtClean="0">
              <a:latin typeface="Calibri" pitchFamily="34" charset="0"/>
            </a:endParaRPr>
          </a:p>
          <a:p>
            <a:pPr marL="395288" indent="-217488">
              <a:buClr>
                <a:schemeClr val="tx2"/>
              </a:buClr>
              <a:buFont typeface="Wingdings" pitchFamily="2" charset="2"/>
              <a:buChar char="§"/>
            </a:pPr>
            <a:r>
              <a:rPr lang="en-US" sz="1600" dirty="0" smtClean="0">
                <a:latin typeface="Calibri" pitchFamily="34" charset="0"/>
              </a:rPr>
              <a:t>2/3 suffering for more than 5 years and experiencing pain almost 6 days a week*</a:t>
            </a:r>
          </a:p>
          <a:p>
            <a:pPr marL="395288" indent="-217488">
              <a:buClr>
                <a:schemeClr val="tx2"/>
              </a:buClr>
              <a:buFont typeface="Wingdings" pitchFamily="2" charset="2"/>
              <a:buChar char="§"/>
            </a:pPr>
            <a:r>
              <a:rPr lang="en-US" sz="1600" dirty="0" smtClean="0">
                <a:latin typeface="Calibri" pitchFamily="34" charset="0"/>
              </a:rPr>
              <a:t>Causes more disability than cancer and heart disease combined</a:t>
            </a:r>
          </a:p>
          <a:p>
            <a:endParaRPr lang="en-US" sz="2000" dirty="0" smtClean="0">
              <a:latin typeface="Calibri" pitchFamily="34" charset="0"/>
            </a:endParaRPr>
          </a:p>
          <a:p>
            <a:pPr>
              <a:spcAft>
                <a:spcPts val="600"/>
              </a:spcAft>
            </a:pPr>
            <a:r>
              <a:rPr lang="en-US" sz="1600" b="1" dirty="0" smtClean="0">
                <a:latin typeface="Calibri" pitchFamily="34" charset="0"/>
              </a:rPr>
              <a:t>$30B/year is spent on prescription pain medications in the US  </a:t>
            </a:r>
            <a:endParaRPr lang="en-US" sz="2000" b="1" dirty="0" smtClean="0">
              <a:latin typeface="Calibri" pitchFamily="34" charset="0"/>
            </a:endParaRPr>
          </a:p>
          <a:p>
            <a:pPr marL="395288" indent="-217488">
              <a:buClr>
                <a:schemeClr val="tx2"/>
              </a:buClr>
              <a:buFont typeface="Wingdings" pitchFamily="2" charset="2"/>
              <a:buChar char="§"/>
            </a:pPr>
            <a:r>
              <a:rPr lang="en-US" sz="1600" dirty="0" smtClean="0">
                <a:latin typeface="Calibri" pitchFamily="34" charset="0"/>
              </a:rPr>
              <a:t>Accounts for approximately 75% of all physician visits</a:t>
            </a:r>
          </a:p>
          <a:p>
            <a:pPr marL="395288" indent="-217488">
              <a:buClr>
                <a:schemeClr val="tx2"/>
              </a:buClr>
              <a:buFont typeface="Wingdings" pitchFamily="2" charset="2"/>
              <a:buChar char="§"/>
            </a:pPr>
            <a:r>
              <a:rPr lang="en-US" sz="1600" dirty="0" smtClean="0">
                <a:latin typeface="Calibri" pitchFamily="34" charset="0"/>
              </a:rPr>
              <a:t>Prescription pain medication is the first line of action for treatment and management</a:t>
            </a:r>
          </a:p>
          <a:p>
            <a:pPr marL="395288" indent="-217488">
              <a:buClr>
                <a:schemeClr val="tx2"/>
              </a:buClr>
              <a:buFont typeface="Wingdings" pitchFamily="2" charset="2"/>
              <a:buChar char="§"/>
            </a:pPr>
            <a:r>
              <a:rPr lang="en-US" sz="1600" dirty="0" smtClean="0">
                <a:latin typeface="Calibri" pitchFamily="34" charset="0"/>
              </a:rPr>
              <a:t>Sufferers are often misunderstood and alienated since it is the “invisible” disease</a:t>
            </a:r>
          </a:p>
          <a:p>
            <a:endParaRPr lang="en-US" sz="2000" dirty="0" smtClean="0">
              <a:latin typeface="Calibri" pitchFamily="34" charset="0"/>
            </a:endParaRPr>
          </a:p>
          <a:p>
            <a:r>
              <a:rPr lang="en-US" sz="1600" b="1" dirty="0" smtClean="0">
                <a:latin typeface="Calibri" pitchFamily="34" charset="0"/>
              </a:rPr>
              <a:t>Many “traditional” retail pharmacies, because of their staffing and risk models, typically are not able to provide suffers of acute and chronic pain with the full prescribed quantity of medication on a consistent basis</a:t>
            </a:r>
          </a:p>
        </p:txBody>
      </p:sp>
      <p:pic>
        <p:nvPicPr>
          <p:cNvPr id="4" name="Picture 2"/>
          <p:cNvPicPr>
            <a:picLocks noChangeAspect="1" noChangeArrowheads="1"/>
          </p:cNvPicPr>
          <p:nvPr/>
        </p:nvPicPr>
        <p:blipFill>
          <a:blip r:embed="rId3" cstate="print"/>
          <a:srcRect l="6112" t="59555" r="68333" b="26223"/>
          <a:stretch>
            <a:fillRect/>
          </a:stretch>
        </p:blipFill>
        <p:spPr bwMode="auto">
          <a:xfrm>
            <a:off x="2743200" y="4495800"/>
            <a:ext cx="3505200" cy="1219200"/>
          </a:xfrm>
          <a:prstGeom prst="rect">
            <a:avLst/>
          </a:prstGeom>
          <a:noFill/>
          <a:ln w="9525">
            <a:noFill/>
            <a:miter lim="800000"/>
            <a:headEnd/>
            <a:tailEnd/>
          </a:ln>
        </p:spPr>
      </p:pic>
      <p:sp>
        <p:nvSpPr>
          <p:cNvPr id="5" name="Rectangle 4"/>
          <p:cNvSpPr/>
          <p:nvPr/>
        </p:nvSpPr>
        <p:spPr>
          <a:xfrm>
            <a:off x="457200" y="5940623"/>
            <a:ext cx="7239000" cy="307777"/>
          </a:xfrm>
          <a:prstGeom prst="rect">
            <a:avLst/>
          </a:prstGeom>
        </p:spPr>
        <p:txBody>
          <a:bodyPr wrap="square">
            <a:spAutoFit/>
          </a:bodyPr>
          <a:lstStyle/>
          <a:p>
            <a:r>
              <a:rPr lang="en-US" sz="1400" dirty="0" smtClean="0">
                <a:latin typeface="Calibri" pitchFamily="34" charset="0"/>
              </a:rPr>
              <a:t> *Harris Interactive/National Pain Foundation</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304800"/>
            <a:ext cx="8153400" cy="584775"/>
          </a:xfrm>
          <a:prstGeom prst="rect">
            <a:avLst/>
          </a:prstGeom>
          <a:noFill/>
        </p:spPr>
        <p:txBody>
          <a:bodyPr wrap="square" rtlCol="0">
            <a:spAutoFit/>
          </a:bodyPr>
          <a:lstStyle/>
          <a:p>
            <a:r>
              <a:rPr lang="en-US" sz="3200" b="1" i="1" dirty="0" smtClean="0">
                <a:latin typeface="Calibri" pitchFamily="34" charset="0"/>
              </a:rPr>
              <a:t>Market Needs for Specialized Pain Pharmacies</a:t>
            </a:r>
            <a:endParaRPr lang="en-US" sz="3200" b="1" i="1" dirty="0">
              <a:latin typeface="Calibri" pitchFamily="34" charset="0"/>
            </a:endParaRPr>
          </a:p>
        </p:txBody>
      </p:sp>
      <p:graphicFrame>
        <p:nvGraphicFramePr>
          <p:cNvPr id="4" name="Diagram 3"/>
          <p:cNvGraphicFramePr/>
          <p:nvPr/>
        </p:nvGraphicFramePr>
        <p:xfrm>
          <a:off x="0" y="1143000"/>
          <a:ext cx="8915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295400" y="1828800"/>
            <a:ext cx="1371600" cy="369332"/>
          </a:xfrm>
          <a:prstGeom prst="rect">
            <a:avLst/>
          </a:prstGeom>
        </p:spPr>
        <p:txBody>
          <a:bodyPr wrap="square">
            <a:spAutoFit/>
          </a:bodyPr>
          <a:lstStyle/>
          <a:p>
            <a:pPr lvl="0"/>
            <a:r>
              <a:rPr lang="en-US" sz="1800" b="1" dirty="0" smtClean="0">
                <a:latin typeface="Calibri" pitchFamily="34" charset="0"/>
              </a:rPr>
              <a:t>Pharmacists</a:t>
            </a:r>
            <a:endParaRPr lang="en-US" sz="1800" b="1" dirty="0"/>
          </a:p>
        </p:txBody>
      </p:sp>
      <p:sp>
        <p:nvSpPr>
          <p:cNvPr id="8" name="Rectangle 7"/>
          <p:cNvSpPr/>
          <p:nvPr/>
        </p:nvSpPr>
        <p:spPr>
          <a:xfrm>
            <a:off x="1447800" y="3581400"/>
            <a:ext cx="1371600" cy="369332"/>
          </a:xfrm>
          <a:prstGeom prst="rect">
            <a:avLst/>
          </a:prstGeom>
        </p:spPr>
        <p:txBody>
          <a:bodyPr wrap="square">
            <a:spAutoFit/>
          </a:bodyPr>
          <a:lstStyle/>
          <a:p>
            <a:pPr lvl="0"/>
            <a:r>
              <a:rPr lang="en-US" sz="1800" b="1" dirty="0" smtClean="0">
                <a:latin typeface="Calibri" pitchFamily="34" charset="0"/>
              </a:rPr>
              <a:t>Physicians</a:t>
            </a:r>
            <a:endParaRPr lang="en-US" sz="1800" dirty="0"/>
          </a:p>
        </p:txBody>
      </p:sp>
      <p:sp>
        <p:nvSpPr>
          <p:cNvPr id="9" name="Rectangle 8"/>
          <p:cNvSpPr/>
          <p:nvPr/>
        </p:nvSpPr>
        <p:spPr>
          <a:xfrm>
            <a:off x="1371600" y="5029200"/>
            <a:ext cx="1371600" cy="369332"/>
          </a:xfrm>
          <a:prstGeom prst="rect">
            <a:avLst/>
          </a:prstGeom>
        </p:spPr>
        <p:txBody>
          <a:bodyPr wrap="square">
            <a:spAutoFit/>
          </a:bodyPr>
          <a:lstStyle/>
          <a:p>
            <a:pPr lvl="0"/>
            <a:r>
              <a:rPr lang="en-US" sz="1800" b="1" dirty="0" smtClean="0">
                <a:latin typeface="Calibri" pitchFamily="34" charset="0"/>
              </a:rPr>
              <a:t>Regulators</a:t>
            </a: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329625"/>
            <a:ext cx="8153400" cy="584775"/>
          </a:xfrm>
          <a:prstGeom prst="rect">
            <a:avLst/>
          </a:prstGeom>
          <a:noFill/>
        </p:spPr>
        <p:txBody>
          <a:bodyPr wrap="square" rtlCol="0">
            <a:spAutoFit/>
          </a:bodyPr>
          <a:lstStyle/>
          <a:p>
            <a:r>
              <a:rPr lang="en-US" sz="3200" b="1" i="1" dirty="0" smtClean="0">
                <a:latin typeface="Calibri" pitchFamily="34" charset="0"/>
              </a:rPr>
              <a:t>Assured Pharmacy Approach</a:t>
            </a:r>
            <a:endParaRPr lang="en-US" sz="3200" b="1" i="1" dirty="0">
              <a:latin typeface="Calibri" pitchFamily="34" charset="0"/>
            </a:endParaRPr>
          </a:p>
        </p:txBody>
      </p:sp>
      <p:sp>
        <p:nvSpPr>
          <p:cNvPr id="7" name="TextBox 6"/>
          <p:cNvSpPr txBox="1"/>
          <p:nvPr/>
        </p:nvSpPr>
        <p:spPr>
          <a:xfrm>
            <a:off x="533400" y="1676400"/>
            <a:ext cx="8001000" cy="1815882"/>
          </a:xfrm>
          <a:prstGeom prst="rect">
            <a:avLst/>
          </a:prstGeom>
          <a:noFill/>
          <a:ln>
            <a:noFill/>
          </a:ln>
        </p:spPr>
        <p:txBody>
          <a:bodyPr wrap="square" rtlCol="0">
            <a:spAutoFit/>
          </a:bodyPr>
          <a:lstStyle/>
          <a:p>
            <a:pPr marL="395288" indent="-217488">
              <a:buClr>
                <a:schemeClr val="tx2"/>
              </a:buClr>
              <a:buFont typeface="Wingdings" pitchFamily="2" charset="2"/>
              <a:buChar char="§"/>
            </a:pPr>
            <a:r>
              <a:rPr lang="en-US" sz="1600" dirty="0" smtClean="0">
                <a:solidFill>
                  <a:srgbClr val="000000"/>
                </a:solidFill>
                <a:latin typeface="Calibri" pitchFamily="34" charset="0"/>
              </a:rPr>
              <a:t>A relationship pharmacy - Assured Pharmacy gets to know patients</a:t>
            </a:r>
          </a:p>
          <a:p>
            <a:pPr marL="395288" indent="-217488">
              <a:buClr>
                <a:schemeClr val="tx2"/>
              </a:buClr>
              <a:buFont typeface="Wingdings" pitchFamily="2" charset="2"/>
              <a:buChar char="§"/>
            </a:pPr>
            <a:r>
              <a:rPr lang="en-US" sz="1600" dirty="0" smtClean="0">
                <a:solidFill>
                  <a:srgbClr val="000000"/>
                </a:solidFill>
                <a:latin typeface="Calibri" pitchFamily="34" charset="0"/>
              </a:rPr>
              <a:t>Convenience through daily pickup of prescriptions direct from physician offices</a:t>
            </a:r>
          </a:p>
          <a:p>
            <a:pPr marL="395288" indent="-217488">
              <a:buClr>
                <a:schemeClr val="tx2"/>
              </a:buClr>
              <a:buFont typeface="Wingdings" pitchFamily="2" charset="2"/>
              <a:buChar char="§"/>
            </a:pPr>
            <a:r>
              <a:rPr lang="en-US" sz="1600" dirty="0" smtClean="0">
                <a:solidFill>
                  <a:srgbClr val="000000"/>
                </a:solidFill>
                <a:latin typeface="Calibri" pitchFamily="34" charset="0"/>
              </a:rPr>
              <a:t>Multiple delivery options available in addition to patient pick up </a:t>
            </a:r>
          </a:p>
          <a:p>
            <a:pPr marL="395288" indent="-217488">
              <a:buClr>
                <a:schemeClr val="tx2"/>
              </a:buClr>
              <a:buFont typeface="Wingdings" pitchFamily="2" charset="2"/>
              <a:buChar char="§"/>
            </a:pPr>
            <a:r>
              <a:rPr lang="en-US" sz="1600" dirty="0" smtClean="0">
                <a:solidFill>
                  <a:srgbClr val="000000"/>
                </a:solidFill>
                <a:latin typeface="Calibri" pitchFamily="34" charset="0"/>
              </a:rPr>
              <a:t>Fill customers’ prescriptions from existing inventories and avoid the wait time required in a traditional pharmacy</a:t>
            </a:r>
          </a:p>
          <a:p>
            <a:pPr marL="395288" indent="-217488">
              <a:buClr>
                <a:schemeClr val="tx2"/>
              </a:buClr>
              <a:buFont typeface="Wingdings" pitchFamily="2" charset="2"/>
              <a:buChar char="§"/>
            </a:pPr>
            <a:r>
              <a:rPr lang="en-US" sz="1600" dirty="0" smtClean="0">
                <a:solidFill>
                  <a:srgbClr val="000000"/>
                </a:solidFill>
                <a:latin typeface="Calibri" pitchFamily="34" charset="0"/>
              </a:rPr>
              <a:t>Privacy, closed door pharmacies with low foot traffic</a:t>
            </a:r>
          </a:p>
          <a:p>
            <a:pPr marL="395288" indent="-217488">
              <a:buClr>
                <a:schemeClr val="tx2"/>
              </a:buClr>
              <a:buFont typeface="Wingdings" pitchFamily="2" charset="2"/>
              <a:buChar char="§"/>
            </a:pPr>
            <a:r>
              <a:rPr lang="en-US" sz="1600" dirty="0" smtClean="0">
                <a:solidFill>
                  <a:srgbClr val="000000"/>
                </a:solidFill>
                <a:latin typeface="Calibri" pitchFamily="34" charset="0"/>
              </a:rPr>
              <a:t>Complete fulfillments on paid prescriptions and accepts most insurance plans</a:t>
            </a:r>
          </a:p>
        </p:txBody>
      </p:sp>
      <p:sp>
        <p:nvSpPr>
          <p:cNvPr id="4" name="Rectangle 3"/>
          <p:cNvSpPr/>
          <p:nvPr/>
        </p:nvSpPr>
        <p:spPr>
          <a:xfrm>
            <a:off x="0" y="1143000"/>
            <a:ext cx="9143999" cy="461665"/>
          </a:xfrm>
          <a:prstGeom prst="rect">
            <a:avLst/>
          </a:prstGeom>
          <a:solidFill>
            <a:srgbClr val="1B5B9C"/>
          </a:solidFill>
        </p:spPr>
        <p:txBody>
          <a:bodyPr wrap="square">
            <a:spAutoFit/>
          </a:bodyPr>
          <a:lstStyle/>
          <a:p>
            <a:pPr algn="ctr"/>
            <a:r>
              <a:rPr lang="en-US" b="1" u="sng" dirty="0" smtClean="0">
                <a:solidFill>
                  <a:schemeClr val="bg1"/>
                </a:solidFill>
                <a:latin typeface="Calibri" pitchFamily="34" charset="0"/>
              </a:rPr>
              <a:t>Value Proposition to Patients</a:t>
            </a:r>
          </a:p>
        </p:txBody>
      </p:sp>
      <p:sp>
        <p:nvSpPr>
          <p:cNvPr id="5" name="Rectangle 4"/>
          <p:cNvSpPr/>
          <p:nvPr/>
        </p:nvSpPr>
        <p:spPr>
          <a:xfrm>
            <a:off x="0" y="3729335"/>
            <a:ext cx="9144000" cy="461665"/>
          </a:xfrm>
          <a:prstGeom prst="rect">
            <a:avLst/>
          </a:prstGeom>
          <a:solidFill>
            <a:srgbClr val="1B5B9C"/>
          </a:solidFill>
        </p:spPr>
        <p:txBody>
          <a:bodyPr wrap="square">
            <a:spAutoFit/>
          </a:bodyPr>
          <a:lstStyle/>
          <a:p>
            <a:pPr algn="ctr"/>
            <a:r>
              <a:rPr lang="en-US" b="1" u="sng" dirty="0" smtClean="0">
                <a:solidFill>
                  <a:schemeClr val="bg1"/>
                </a:solidFill>
                <a:latin typeface="Calibri" pitchFamily="34" charset="0"/>
              </a:rPr>
              <a:t>Value Proposition to Physicians</a:t>
            </a:r>
          </a:p>
        </p:txBody>
      </p:sp>
      <p:sp>
        <p:nvSpPr>
          <p:cNvPr id="8" name="Rectangle 7"/>
          <p:cNvSpPr/>
          <p:nvPr/>
        </p:nvSpPr>
        <p:spPr>
          <a:xfrm>
            <a:off x="533400" y="4262497"/>
            <a:ext cx="8153400" cy="2062103"/>
          </a:xfrm>
          <a:prstGeom prst="rect">
            <a:avLst/>
          </a:prstGeom>
        </p:spPr>
        <p:txBody>
          <a:bodyPr wrap="square">
            <a:spAutoFit/>
          </a:bodyPr>
          <a:lstStyle/>
          <a:p>
            <a:pPr marL="395288" indent="-217488">
              <a:buClr>
                <a:schemeClr val="tx2"/>
              </a:buClr>
              <a:buFont typeface="Wingdings" pitchFamily="2" charset="2"/>
              <a:buChar char="§"/>
            </a:pPr>
            <a:r>
              <a:rPr lang="en-US" sz="1600" dirty="0" smtClean="0">
                <a:solidFill>
                  <a:srgbClr val="000000"/>
                </a:solidFill>
                <a:latin typeface="Calibri" pitchFamily="34" charset="0"/>
              </a:rPr>
              <a:t>Full service, highly secure alternative to traditional pharmacies</a:t>
            </a:r>
          </a:p>
          <a:p>
            <a:pPr marL="395288" indent="-217488">
              <a:buClr>
                <a:schemeClr val="tx2"/>
              </a:buClr>
              <a:buFont typeface="Wingdings" pitchFamily="2" charset="2"/>
              <a:buChar char="§"/>
            </a:pPr>
            <a:r>
              <a:rPr lang="en-US" sz="1600" dirty="0" smtClean="0">
                <a:solidFill>
                  <a:srgbClr val="000000"/>
                </a:solidFill>
                <a:latin typeface="Calibri" pitchFamily="34" charset="0"/>
              </a:rPr>
              <a:t>Daily pickup of prescriptions by Assured representatives</a:t>
            </a:r>
          </a:p>
          <a:p>
            <a:pPr marL="852488" lvl="1" indent="-277813">
              <a:buClr>
                <a:schemeClr val="tx2"/>
              </a:buClr>
              <a:buFont typeface="Calibri" pitchFamily="34" charset="0"/>
              <a:buChar char="–"/>
            </a:pPr>
            <a:r>
              <a:rPr lang="en-US" sz="1600" dirty="0" smtClean="0">
                <a:solidFill>
                  <a:srgbClr val="000000"/>
                </a:solidFill>
                <a:latin typeface="Calibri" pitchFamily="34" charset="0"/>
              </a:rPr>
              <a:t>Convenient, cost effective and minimizes risk of counterfeit prescriptions</a:t>
            </a:r>
          </a:p>
          <a:p>
            <a:pPr marL="395288" indent="-217488">
              <a:buClr>
                <a:schemeClr val="tx2"/>
              </a:buClr>
              <a:buFont typeface="Wingdings" pitchFamily="2" charset="2"/>
              <a:buChar char="§"/>
            </a:pPr>
            <a:r>
              <a:rPr lang="en-US" sz="1600" dirty="0" smtClean="0">
                <a:solidFill>
                  <a:srgbClr val="000000"/>
                </a:solidFill>
                <a:latin typeface="Calibri" pitchFamily="34" charset="0"/>
              </a:rPr>
              <a:t>Reduced time</a:t>
            </a:r>
          </a:p>
          <a:p>
            <a:pPr marL="852488" lvl="1" indent="-277813">
              <a:buClr>
                <a:schemeClr val="tx2"/>
              </a:buClr>
              <a:buFont typeface="Calibri" pitchFamily="34" charset="0"/>
              <a:buChar char="–"/>
            </a:pPr>
            <a:r>
              <a:rPr lang="en-US" sz="1600" dirty="0" smtClean="0">
                <a:solidFill>
                  <a:srgbClr val="000000"/>
                </a:solidFill>
                <a:latin typeface="Calibri" pitchFamily="34" charset="0"/>
              </a:rPr>
              <a:t>Consuming calls from chain pharmacies confirming prescriptions</a:t>
            </a:r>
          </a:p>
          <a:p>
            <a:pPr marL="395288" indent="-217488">
              <a:buClr>
                <a:schemeClr val="tx2"/>
              </a:buClr>
              <a:buFont typeface="Wingdings" pitchFamily="2" charset="2"/>
              <a:buChar char="§"/>
            </a:pPr>
            <a:r>
              <a:rPr lang="en-US" sz="1600" dirty="0" smtClean="0">
                <a:solidFill>
                  <a:srgbClr val="000000"/>
                </a:solidFill>
                <a:latin typeface="Calibri" pitchFamily="34" charset="0"/>
              </a:rPr>
              <a:t>Government compliance and risk mitigation </a:t>
            </a:r>
          </a:p>
          <a:p>
            <a:pPr marL="852488" lvl="1" indent="-276225">
              <a:buClr>
                <a:schemeClr val="tx2"/>
              </a:buClr>
              <a:buFont typeface="Calibri" pitchFamily="34" charset="0"/>
              <a:buChar char="–"/>
            </a:pPr>
            <a:r>
              <a:rPr lang="en-US" sz="1600" dirty="0" smtClean="0">
                <a:solidFill>
                  <a:srgbClr val="000000"/>
                </a:solidFill>
                <a:latin typeface="Calibri" pitchFamily="34" charset="0"/>
              </a:rPr>
              <a:t>Increased controls due to specialization and pharmacy model design</a:t>
            </a:r>
          </a:p>
          <a:p>
            <a:pPr marL="395288" indent="-217488">
              <a:buClr>
                <a:schemeClr val="tx2"/>
              </a:buClr>
              <a:buFont typeface="Wingdings" pitchFamily="2" charset="2"/>
              <a:buChar char="§"/>
            </a:pPr>
            <a:r>
              <a:rPr lang="en-US" sz="1600" dirty="0" smtClean="0">
                <a:solidFill>
                  <a:srgbClr val="000000"/>
                </a:solidFill>
                <a:latin typeface="Calibri" pitchFamily="34" charset="0"/>
              </a:rPr>
              <a:t>Customized patient, DEA and drug reports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381000" y="334962"/>
            <a:ext cx="8229600" cy="579438"/>
          </a:xfrm>
          <a:prstGeom prst="rect">
            <a:avLst/>
          </a:prstGeom>
          <a:noFill/>
          <a:ln w="9525">
            <a:noFill/>
            <a:miter lim="800000"/>
            <a:headEnd/>
            <a:tailEnd/>
          </a:ln>
        </p:spPr>
        <p:txBody>
          <a:bodyPr wrap="square">
            <a:spAutoFit/>
          </a:bodyPr>
          <a:lstStyle/>
          <a:p>
            <a:r>
              <a:rPr lang="en-US" sz="3200" b="1" i="1" dirty="0" smtClean="0">
                <a:latin typeface="Calibri" pitchFamily="34" charset="0"/>
              </a:rPr>
              <a:t>Pharmacy Expansion Strategy</a:t>
            </a:r>
            <a:endParaRPr lang="en-US" sz="3200" b="1" i="1" dirty="0">
              <a:latin typeface="Calibri" pitchFamily="34" charset="0"/>
            </a:endParaRPr>
          </a:p>
        </p:txBody>
      </p:sp>
      <p:graphicFrame>
        <p:nvGraphicFramePr>
          <p:cNvPr id="5" name="Diagram 4"/>
          <p:cNvGraphicFramePr/>
          <p:nvPr>
            <p:extLst>
              <p:ext uri="{D42A27DB-BD31-4B8C-83A1-F6EECF244321}">
                <p14:modId xmlns:p14="http://schemas.microsoft.com/office/powerpoint/2010/main" val="3324286793"/>
              </p:ext>
            </p:extLst>
          </p:nvPr>
        </p:nvGraphicFramePr>
        <p:xfrm>
          <a:off x="914400" y="2413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a:spLocks noChangeArrowheads="1"/>
          </p:cNvSpPr>
          <p:nvPr/>
        </p:nvSpPr>
        <p:spPr bwMode="auto">
          <a:xfrm>
            <a:off x="533400" y="1057870"/>
            <a:ext cx="8229600" cy="923330"/>
          </a:xfrm>
          <a:prstGeom prst="rect">
            <a:avLst/>
          </a:prstGeom>
          <a:noFill/>
          <a:ln w="9525">
            <a:noFill/>
            <a:miter lim="800000"/>
            <a:headEnd/>
            <a:tailEnd/>
          </a:ln>
        </p:spPr>
        <p:txBody>
          <a:bodyPr>
            <a:spAutoFit/>
          </a:bodyPr>
          <a:lstStyle/>
          <a:p>
            <a:r>
              <a:rPr lang="en-US" sz="1800" b="1" dirty="0">
                <a:latin typeface="Calibri" pitchFamily="34" charset="0"/>
              </a:rPr>
              <a:t>E</a:t>
            </a:r>
            <a:r>
              <a:rPr lang="en-US" sz="1800" b="1" dirty="0" smtClean="0">
                <a:latin typeface="Calibri"/>
                <a:cs typeface="Calibri"/>
              </a:rPr>
              <a:t>xpand </a:t>
            </a:r>
            <a:r>
              <a:rPr lang="en-US" sz="1800" b="1" dirty="0">
                <a:latin typeface="Calibri"/>
                <a:cs typeface="Calibri"/>
              </a:rPr>
              <a:t>to new cities in a very prudent </a:t>
            </a:r>
            <a:r>
              <a:rPr lang="en-US" sz="1800" b="1" dirty="0" smtClean="0">
                <a:latin typeface="Calibri"/>
                <a:cs typeface="Calibri"/>
              </a:rPr>
              <a:t>method </a:t>
            </a:r>
            <a:endParaRPr lang="en-US" sz="1800" b="1" dirty="0">
              <a:latin typeface="Calibri"/>
              <a:cs typeface="Calibri"/>
            </a:endParaRPr>
          </a:p>
          <a:p>
            <a:r>
              <a:rPr lang="en-US" sz="1800" b="1" dirty="0" smtClean="0">
                <a:latin typeface="Calibri"/>
                <a:cs typeface="Calibri"/>
              </a:rPr>
              <a:t>Evaluate </a:t>
            </a:r>
            <a:r>
              <a:rPr lang="en-US" sz="1800" b="1" dirty="0">
                <a:latin typeface="Calibri"/>
                <a:cs typeface="Calibri"/>
              </a:rPr>
              <a:t>physician demand in targeted expansion cities before </a:t>
            </a:r>
            <a:r>
              <a:rPr lang="en-US" sz="1800" b="1" dirty="0" smtClean="0">
                <a:latin typeface="Calibri"/>
                <a:cs typeface="Calibri"/>
              </a:rPr>
              <a:t>any commitment</a:t>
            </a:r>
          </a:p>
          <a:p>
            <a:r>
              <a:rPr lang="en-US" sz="1800" b="1" dirty="0">
                <a:latin typeface="Calibri"/>
                <a:cs typeface="Calibri"/>
              </a:rPr>
              <a:t>L</a:t>
            </a:r>
            <a:r>
              <a:rPr lang="en-US" sz="1800" b="1" dirty="0" smtClean="0">
                <a:latin typeface="Calibri"/>
                <a:cs typeface="Calibri"/>
              </a:rPr>
              <a:t>imits </a:t>
            </a:r>
            <a:r>
              <a:rPr lang="en-US" sz="1800" b="1" dirty="0">
                <a:latin typeface="Calibri"/>
                <a:cs typeface="Calibri"/>
              </a:rPr>
              <a:t>the downside risk </a:t>
            </a:r>
            <a:r>
              <a:rPr lang="en-US" sz="1800" b="1" dirty="0" smtClean="0">
                <a:latin typeface="Calibri"/>
                <a:cs typeface="Calibri"/>
              </a:rPr>
              <a:t> </a:t>
            </a:r>
            <a:endParaRPr lang="en-US" sz="1800" b="1" dirty="0">
              <a:latin typeface="Calibri"/>
              <a:cs typeface="Calibri"/>
            </a:endParaRPr>
          </a:p>
        </p:txBody>
      </p:sp>
      <p:cxnSp>
        <p:nvCxnSpPr>
          <p:cNvPr id="4" name="Straight Arrow Connector 3"/>
          <p:cNvCxnSpPr/>
          <p:nvPr/>
        </p:nvCxnSpPr>
        <p:spPr>
          <a:xfrm>
            <a:off x="457200" y="2362200"/>
            <a:ext cx="2895600" cy="14478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52400" y="1981200"/>
            <a:ext cx="6477000" cy="400110"/>
          </a:xfrm>
          <a:prstGeom prst="rect">
            <a:avLst/>
          </a:prstGeom>
          <a:noFill/>
        </p:spPr>
        <p:txBody>
          <a:bodyPr wrap="square" rtlCol="0">
            <a:spAutoFit/>
          </a:bodyPr>
          <a:lstStyle/>
          <a:p>
            <a:r>
              <a:rPr lang="en-US" sz="2000" i="1" u="sng" dirty="0" smtClean="0">
                <a:latin typeface="+mj-lt"/>
              </a:rPr>
              <a:t>It’s All About the Network of Relationships</a:t>
            </a:r>
            <a:endParaRPr lang="en-US" sz="2000" i="1" u="sng" dirty="0">
              <a:latin typeface="+mj-lt"/>
            </a:endParaRPr>
          </a:p>
        </p:txBody>
      </p:sp>
      <p:sp>
        <p:nvSpPr>
          <p:cNvPr id="7" name="Rectangle 11"/>
          <p:cNvSpPr>
            <a:spLocks noChangeArrowheads="1"/>
          </p:cNvSpPr>
          <p:nvPr/>
        </p:nvSpPr>
        <p:spPr bwMode="auto">
          <a:xfrm>
            <a:off x="6096000" y="1972776"/>
            <a:ext cx="3429000" cy="938719"/>
          </a:xfrm>
          <a:prstGeom prst="rect">
            <a:avLst/>
          </a:prstGeom>
          <a:noFill/>
          <a:ln w="9525">
            <a:noFill/>
            <a:miter lim="800000"/>
            <a:headEnd/>
            <a:tailEnd/>
          </a:ln>
        </p:spPr>
        <p:txBody>
          <a:bodyPr wrap="square">
            <a:spAutoFit/>
          </a:bodyPr>
          <a:lstStyle/>
          <a:p>
            <a:r>
              <a:rPr lang="en-US" sz="1800" b="1" u="sng" dirty="0" smtClean="0">
                <a:solidFill>
                  <a:srgbClr val="000000"/>
                </a:solidFill>
                <a:latin typeface="Calibri" pitchFamily="34" charset="0"/>
              </a:rPr>
              <a:t>Next</a:t>
            </a:r>
            <a:r>
              <a:rPr lang="en-US" sz="1800" b="1" dirty="0" smtClean="0">
                <a:solidFill>
                  <a:srgbClr val="000000"/>
                </a:solidFill>
                <a:latin typeface="Calibri" pitchFamily="34" charset="0"/>
              </a:rPr>
              <a:t>:</a:t>
            </a:r>
          </a:p>
          <a:p>
            <a:endParaRPr lang="en-US" sz="500" b="1" dirty="0" smtClean="0">
              <a:solidFill>
                <a:srgbClr val="000000"/>
              </a:solidFill>
              <a:latin typeface="Calibri" pitchFamily="34" charset="0"/>
            </a:endParaRPr>
          </a:p>
          <a:p>
            <a:pPr marL="225425" indent="-225425">
              <a:buClr>
                <a:schemeClr val="tx2"/>
              </a:buClr>
              <a:buFont typeface="Wingdings" pitchFamily="2" charset="2"/>
              <a:buChar char="§"/>
            </a:pPr>
            <a:r>
              <a:rPr lang="en-US" sz="1600" dirty="0" smtClean="0">
                <a:solidFill>
                  <a:srgbClr val="000000"/>
                </a:solidFill>
                <a:latin typeface="Calibri" pitchFamily="34" charset="0"/>
              </a:rPr>
              <a:t>Denver, CO</a:t>
            </a:r>
          </a:p>
          <a:p>
            <a:pPr marL="225425" indent="-225425">
              <a:buClr>
                <a:schemeClr val="tx2"/>
              </a:buClr>
              <a:buFont typeface="Wingdings" pitchFamily="2" charset="2"/>
              <a:buChar char="§"/>
            </a:pPr>
            <a:r>
              <a:rPr lang="en-US" sz="1600" dirty="0" smtClean="0">
                <a:solidFill>
                  <a:srgbClr val="000000"/>
                </a:solidFill>
                <a:latin typeface="Calibri" pitchFamily="34" charset="0"/>
              </a:rPr>
              <a:t>Boston, MA</a:t>
            </a:r>
          </a:p>
        </p:txBody>
      </p:sp>
      <p:sp>
        <p:nvSpPr>
          <p:cNvPr id="9" name="Rectangle 11"/>
          <p:cNvSpPr>
            <a:spLocks noChangeArrowheads="1"/>
          </p:cNvSpPr>
          <p:nvPr/>
        </p:nvSpPr>
        <p:spPr bwMode="auto">
          <a:xfrm>
            <a:off x="6172200" y="4343400"/>
            <a:ext cx="3429000" cy="1431161"/>
          </a:xfrm>
          <a:prstGeom prst="rect">
            <a:avLst/>
          </a:prstGeom>
          <a:noFill/>
          <a:ln w="9525">
            <a:noFill/>
            <a:miter lim="800000"/>
            <a:headEnd/>
            <a:tailEnd/>
          </a:ln>
        </p:spPr>
        <p:txBody>
          <a:bodyPr wrap="square">
            <a:spAutoFit/>
          </a:bodyPr>
          <a:lstStyle/>
          <a:p>
            <a:r>
              <a:rPr lang="en-US" sz="1800" b="1" u="sng" dirty="0" smtClean="0">
                <a:solidFill>
                  <a:srgbClr val="000000"/>
                </a:solidFill>
                <a:latin typeface="Calibri" pitchFamily="34" charset="0"/>
              </a:rPr>
              <a:t>Future</a:t>
            </a:r>
            <a:r>
              <a:rPr lang="en-US" sz="1800" b="1" dirty="0" smtClean="0">
                <a:solidFill>
                  <a:srgbClr val="000000"/>
                </a:solidFill>
                <a:latin typeface="Calibri" pitchFamily="34" charset="0"/>
              </a:rPr>
              <a:t>:</a:t>
            </a:r>
          </a:p>
          <a:p>
            <a:endParaRPr lang="en-US" sz="500" b="1" dirty="0" smtClean="0">
              <a:solidFill>
                <a:srgbClr val="000000"/>
              </a:solidFill>
              <a:latin typeface="Calibri" pitchFamily="34" charset="0"/>
            </a:endParaRPr>
          </a:p>
          <a:p>
            <a:pPr marL="225425" indent="-225425">
              <a:buClr>
                <a:schemeClr val="tx2"/>
              </a:buClr>
              <a:buFont typeface="Wingdings" pitchFamily="2" charset="2"/>
              <a:buChar char="§"/>
            </a:pPr>
            <a:r>
              <a:rPr lang="en-US" sz="1600" dirty="0" smtClean="0">
                <a:solidFill>
                  <a:srgbClr val="000000"/>
                </a:solidFill>
                <a:latin typeface="Calibri" pitchFamily="34" charset="0"/>
              </a:rPr>
              <a:t>Nashville, TN</a:t>
            </a:r>
          </a:p>
          <a:p>
            <a:pPr marL="225425" indent="-225425">
              <a:buClr>
                <a:schemeClr val="tx2"/>
              </a:buClr>
              <a:buFont typeface="Wingdings" pitchFamily="2" charset="2"/>
              <a:buChar char="§"/>
            </a:pPr>
            <a:r>
              <a:rPr lang="en-US" sz="1600" dirty="0" smtClean="0">
                <a:solidFill>
                  <a:srgbClr val="000000"/>
                </a:solidFill>
                <a:latin typeface="Calibri" pitchFamily="34" charset="0"/>
              </a:rPr>
              <a:t>Omaha, NE</a:t>
            </a:r>
          </a:p>
          <a:p>
            <a:pPr marL="225425" indent="-225425">
              <a:buClr>
                <a:schemeClr val="tx2"/>
              </a:buClr>
              <a:buFont typeface="Wingdings" pitchFamily="2" charset="2"/>
              <a:buChar char="§"/>
            </a:pPr>
            <a:r>
              <a:rPr lang="en-US" sz="1600" dirty="0" smtClean="0">
                <a:solidFill>
                  <a:srgbClr val="000000"/>
                </a:solidFill>
                <a:latin typeface="Calibri" pitchFamily="34" charset="0"/>
              </a:rPr>
              <a:t>Phoenix, AZ</a:t>
            </a:r>
          </a:p>
          <a:p>
            <a:pPr marL="225425" indent="-225425">
              <a:buClr>
                <a:schemeClr val="tx2"/>
              </a:buClr>
              <a:buFont typeface="Wingdings" pitchFamily="2" charset="2"/>
              <a:buChar char="§"/>
            </a:pPr>
            <a:r>
              <a:rPr lang="en-US" sz="1600" dirty="0" smtClean="0">
                <a:solidFill>
                  <a:srgbClr val="000000"/>
                </a:solidFill>
                <a:latin typeface="Calibri" pitchFamily="34" charset="0"/>
              </a:rPr>
              <a:t>Raleigh, NC</a:t>
            </a:r>
          </a:p>
        </p:txBody>
      </p:sp>
    </p:spTree>
    <p:extLst>
      <p:ext uri="{BB962C8B-B14F-4D97-AF65-F5344CB8AC3E}">
        <p14:creationId xmlns:p14="http://schemas.microsoft.com/office/powerpoint/2010/main" val="1170888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5687</TotalTime>
  <Words>2106</Words>
  <Application>Microsoft Macintosh PowerPoint</Application>
  <PresentationFormat>On-screen Show (4:3)</PresentationFormat>
  <Paragraphs>432</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Annual Rollout - Three Year Projections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dc:creator>
  <cp:lastModifiedBy>Steven Hart</cp:lastModifiedBy>
  <cp:revision>579</cp:revision>
  <cp:lastPrinted>2013-07-02T18:06:43Z</cp:lastPrinted>
  <dcterms:created xsi:type="dcterms:W3CDTF">2010-06-04T13:07:33Z</dcterms:created>
  <dcterms:modified xsi:type="dcterms:W3CDTF">2013-10-01T02:08:46Z</dcterms:modified>
</cp:coreProperties>
</file>